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3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At NIPS two years ago, Alex Krizhevsky et al demonstrated a convolutional neural network that they successfully trained on the “ImageNet Large Scale Visual Recognition Challenge 2012 classification dataset”.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2" name="Shape 8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8" name="Shape 8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clear THAT they work, but not as clear WHY or HOW.</a:t>
            </a:r>
          </a:p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WHAT’s going on in the middle? </a:t>
            </a:r>
          </a:p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LET’S think about what we DO KNOW.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okapi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train using the Caffe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FIRST layers generic for this A / B combination</a:t>
            </a:r>
          </a:p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OVERALL drop by the end is not large! (MANY RELATED CATEGORIES)</a:t>
            </a:r>
          </a:p>
          <a:p>
            <a: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CURIOUS BUMP IN MIDDLE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2" name="Shape 7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7" name="Shape 7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2" name="Shape 8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7" name="Shape 8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747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Not previously shown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/>
          <p:nvPr>
            <p:ph type="title"/>
          </p:nvPr>
        </p:nvSpPr>
        <p:spPr>
          <a:xfrm>
            <a:off x="3361507" y="365759"/>
            <a:ext cx="17660986" cy="1737361"/>
          </a:xfrm>
          <a:prstGeom prst="rect">
            <a:avLst/>
          </a:prstGeom>
        </p:spPr>
        <p:txBody>
          <a:bodyPr lIns="52251" tIns="52251" rIns="52251" bIns="52251" anchor="ctr">
            <a:noAutofit/>
          </a:bodyPr>
          <a:lstStyle>
            <a:lvl1pPr defTabSz="796834">
              <a:lnSpc>
                <a:spcPct val="100000"/>
              </a:lnSpc>
              <a:defRPr spc="0" sz="7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0" name="正文级别 1…"/>
          <p:cNvSpPr txBox="1"/>
          <p:nvPr>
            <p:ph type="body" idx="1"/>
          </p:nvPr>
        </p:nvSpPr>
        <p:spPr>
          <a:xfrm>
            <a:off x="3361507" y="2299062"/>
            <a:ext cx="17660986" cy="9627327"/>
          </a:xfrm>
          <a:prstGeom prst="rect">
            <a:avLst/>
          </a:prstGeom>
        </p:spPr>
        <p:txBody>
          <a:bodyPr lIns="52251" tIns="52251" rIns="52251" bIns="52251" anchor="ctr">
            <a:noAutofit/>
          </a:bodyPr>
          <a:lstStyle>
            <a:lvl1pPr marL="889000" indent="-571500" defTabSz="796834">
              <a:lnSpc>
                <a:spcPct val="100000"/>
              </a:lnSpc>
              <a:spcBef>
                <a:spcPts val="3200"/>
              </a:spcBef>
              <a:buSzPct val="171000"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333500" indent="-571500" defTabSz="796834">
              <a:lnSpc>
                <a:spcPct val="100000"/>
              </a:lnSpc>
              <a:spcBef>
                <a:spcPts val="3200"/>
              </a:spcBef>
              <a:buSzPct val="171000"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778000" indent="-571500" defTabSz="796834">
              <a:lnSpc>
                <a:spcPct val="100000"/>
              </a:lnSpc>
              <a:spcBef>
                <a:spcPts val="3200"/>
              </a:spcBef>
              <a:buSzPct val="171000"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22500" indent="-571500" defTabSz="796834">
              <a:lnSpc>
                <a:spcPct val="100000"/>
              </a:lnSpc>
              <a:spcBef>
                <a:spcPts val="3200"/>
              </a:spcBef>
              <a:buSzPct val="171000"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667000" indent="-571500" defTabSz="796834">
              <a:lnSpc>
                <a:spcPct val="100000"/>
              </a:lnSpc>
              <a:spcBef>
                <a:spcPts val="3200"/>
              </a:spcBef>
              <a:buSzPct val="171000"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/>
          <p:nvPr>
            <p:ph type="sldNum" sz="quarter" idx="2"/>
          </p:nvPr>
        </p:nvSpPr>
        <p:spPr>
          <a:xfrm>
            <a:off x="22574567" y="12785634"/>
            <a:ext cx="422004" cy="460104"/>
          </a:xfrm>
          <a:prstGeom prst="rect">
            <a:avLst/>
          </a:prstGeom>
        </p:spPr>
        <p:txBody>
          <a:bodyPr lIns="52251" tIns="52251" rIns="52251" bIns="52251"/>
          <a:lstStyle>
            <a:lvl1pPr defTabSz="796834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图像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图像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jpe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9.png"/><Relationship Id="rId9" Type="http://schemas.openxmlformats.org/officeDocument/2006/relationships/image" Target="../media/image5.jpeg"/><Relationship Id="rId10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报告人：罗宏涛 2020.11.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7715">
              <a:defRPr spc="-27" sz="2790"/>
            </a:lvl1pPr>
          </a:lstStyle>
          <a:p>
            <a:pPr/>
            <a:r>
              <a:t>报告人：罗宏涛 2020.11.3</a:t>
            </a:r>
          </a:p>
        </p:txBody>
      </p:sp>
      <p:sp>
        <p:nvSpPr>
          <p:cNvPr id="161" name="How transferable are features in deep neural network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120" sz="12032"/>
            </a:lvl1pPr>
          </a:lstStyle>
          <a:p>
            <a:pPr/>
            <a:r>
              <a:t>How transferable are features in deep neural networks?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mageNet"/>
          <p:cNvSpPr/>
          <p:nvPr/>
        </p:nvSpPr>
        <p:spPr>
          <a:xfrm>
            <a:off x="5960668" y="1319348"/>
            <a:ext cx="3287908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ImageNet</a:t>
            </a:r>
          </a:p>
        </p:txBody>
      </p:sp>
      <p:pic>
        <p:nvPicPr>
          <p:cNvPr id="354" name="imnet_example_00.jpg" descr="imnet_example_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7062" y="3122022"/>
            <a:ext cx="1436915" cy="105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net_example_01.jpg" descr="imnet_example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5234" y="2638696"/>
            <a:ext cx="1463041" cy="1188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net_example_02.jpg" descr="imnet_example_0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1702" y="3226525"/>
            <a:ext cx="1580607" cy="111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net_example_03.jpg" descr="imnet_example_0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25840" y="4219302"/>
            <a:ext cx="1894115" cy="129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net_example_04.jpg" descr="imnet_example_04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52456" y="3566159"/>
            <a:ext cx="1528356" cy="113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net_example_05.jpg" descr="imnet_example_05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31725" y="4036422"/>
            <a:ext cx="1750424" cy="1306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net_example_06.jpg" descr="imnet_example_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91199" y="5238205"/>
            <a:ext cx="1554481" cy="1528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net_example_07.jpg" descr="imnet_example_07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98822" y="4715691"/>
            <a:ext cx="1724298" cy="165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net_example_08.jpg" descr="imnet_example_08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149737" y="5630091"/>
            <a:ext cx="2037807" cy="135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net_example_09.jpg" descr="imnet_example_09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187542" y="4898571"/>
            <a:ext cx="1515292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net_example_10.jpg" descr="imnet_example_10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161416" y="6270171"/>
            <a:ext cx="1737361" cy="1214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net_example_11.jpg" descr="imnet_example_11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981302" y="4650376"/>
            <a:ext cx="1737361" cy="1332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net_example_12.jpg" descr="imnet_example_12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15988" y="6270171"/>
            <a:ext cx="1867989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net_example_13.jpg" descr="imnet_example_13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248399" y="6400800"/>
            <a:ext cx="1384664" cy="165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net_example_14.jpg" descr="imnet_example_14.jp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37565" y="6753497"/>
            <a:ext cx="1606733" cy="1162595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Deng et al., 2009"/>
          <p:cNvSpPr/>
          <p:nvPr/>
        </p:nvSpPr>
        <p:spPr>
          <a:xfrm>
            <a:off x="18486143" y="12642487"/>
            <a:ext cx="428499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Deng et al., 2009</a:t>
            </a:r>
          </a:p>
        </p:txBody>
      </p:sp>
      <p:sp>
        <p:nvSpPr>
          <p:cNvPr id="370" name="1000 Classes"/>
          <p:cNvSpPr/>
          <p:nvPr/>
        </p:nvSpPr>
        <p:spPr>
          <a:xfrm>
            <a:off x="5894448" y="8383996"/>
            <a:ext cx="342034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1000 Classes</a:t>
            </a:r>
          </a:p>
        </p:txBody>
      </p:sp>
      <p:grpSp>
        <p:nvGrpSpPr>
          <p:cNvPr id="391" name="成组"/>
          <p:cNvGrpSpPr/>
          <p:nvPr/>
        </p:nvGrpSpPr>
        <p:grpSpPr>
          <a:xfrm>
            <a:off x="11523300" y="2155371"/>
            <a:ext cx="10387467" cy="7971399"/>
            <a:chOff x="0" y="0"/>
            <a:chExt cx="10387466" cy="7971398"/>
          </a:xfrm>
        </p:grpSpPr>
        <p:sp>
          <p:nvSpPr>
            <p:cNvPr id="371" name="线条"/>
            <p:cNvSpPr/>
            <p:nvPr/>
          </p:nvSpPr>
          <p:spPr>
            <a:xfrm flipH="1" flipV="1">
              <a:off x="2493" y="3840479"/>
              <a:ext cx="1491517" cy="73429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2" name="dataset…"/>
            <p:cNvSpPr/>
            <p:nvPr/>
          </p:nvSpPr>
          <p:spPr>
            <a:xfrm>
              <a:off x="1051814" y="288384"/>
              <a:ext cx="2234294" cy="1970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5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dataset</a:t>
              </a:r>
            </a:p>
            <a:p>
              <a:pPr defTabSz="796834">
                <a:lnSpc>
                  <a:spcPct val="100000"/>
                </a:lnSpc>
                <a:defRPr i="1" sz="74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</a:t>
              </a:r>
            </a:p>
          </p:txBody>
        </p:sp>
        <p:pic>
          <p:nvPicPr>
            <p:cNvPr id="373" name="imnet_example_00.jpg" descr="imnet_example_0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24962" y="117565"/>
              <a:ext cx="1436915" cy="1058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imnet_example_01.jpg" descr="imnet_example_01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01065" y="39188"/>
              <a:ext cx="1463041" cy="1188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net_example_02.jpg" descr="imnet_example_02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55545" y="52251"/>
              <a:ext cx="1580607" cy="1110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imnet_example_03.jpg" descr="imnet_example_03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127591" y="0"/>
              <a:ext cx="1894115" cy="1293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imnet_example_04.jpg" descr="imnet_example_04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999728" y="1436914"/>
              <a:ext cx="1528355" cy="1136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imnet_example_05.jpg" descr="imnet_example_05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828528" y="1345474"/>
              <a:ext cx="1750424" cy="1306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imnet_example_06.jpg" descr="imnet_example_06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879397" y="1227908"/>
              <a:ext cx="1554481" cy="1528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imnet_example_07.jpg" descr="imnet_example_07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516402" y="4023360"/>
              <a:ext cx="1724299" cy="1658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net_example_08.jpg" descr="imnet_example_08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214574" y="4193177"/>
              <a:ext cx="2037807" cy="1358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net_example_09.jpg" descr="imnet_example_09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082563" y="4127863"/>
              <a:ext cx="1515292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imnet_example_10.jpg" descr="imnet_example_10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650106" y="4180114"/>
              <a:ext cx="1737361" cy="1214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imnet_example_11.jpg" descr="imnet_example_11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960540" y="5943600"/>
              <a:ext cx="1737361" cy="1332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imnet_example_12.jpg" descr="imnet_example_12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076722" y="5786846"/>
              <a:ext cx="1867990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imnet_example_13.jpg" descr="imnet_example_13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7866334" y="5643154"/>
              <a:ext cx="1384664" cy="1658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dataset…"/>
            <p:cNvSpPr/>
            <p:nvPr/>
          </p:nvSpPr>
          <p:spPr>
            <a:xfrm>
              <a:off x="1049130" y="4533813"/>
              <a:ext cx="2234294" cy="1970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5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dataset</a:t>
              </a:r>
            </a:p>
            <a:p>
              <a:pPr defTabSz="796834">
                <a:lnSpc>
                  <a:spcPct val="100000"/>
                </a:lnSpc>
                <a:defRPr i="1"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B</a:t>
              </a:r>
            </a:p>
          </p:txBody>
        </p:sp>
        <p:sp>
          <p:nvSpPr>
            <p:cNvPr id="388" name="线条"/>
            <p:cNvSpPr/>
            <p:nvPr/>
          </p:nvSpPr>
          <p:spPr>
            <a:xfrm flipH="1">
              <a:off x="0" y="2008910"/>
              <a:ext cx="1491516" cy="734295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500 Classes"/>
            <p:cNvSpPr/>
            <p:nvPr/>
          </p:nvSpPr>
          <p:spPr>
            <a:xfrm>
              <a:off x="5199892" y="2674830"/>
              <a:ext cx="3031702" cy="72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500 Classes</a:t>
              </a:r>
            </a:p>
          </p:txBody>
        </p:sp>
        <p:sp>
          <p:nvSpPr>
            <p:cNvPr id="390" name="500 Classes"/>
            <p:cNvSpPr/>
            <p:nvPr/>
          </p:nvSpPr>
          <p:spPr>
            <a:xfrm>
              <a:off x="5204124" y="7246830"/>
              <a:ext cx="3031701" cy="72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500 Classes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6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8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9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0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1" name="矩形"/>
          <p:cNvSpPr/>
          <p:nvPr/>
        </p:nvSpPr>
        <p:spPr>
          <a:xfrm>
            <a:off x="19640825" y="2150904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3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4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5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7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9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0" name="A Images"/>
          <p:cNvSpPr/>
          <p:nvPr/>
        </p:nvSpPr>
        <p:spPr>
          <a:xfrm>
            <a:off x="3158815" y="8634548"/>
            <a:ext cx="4268058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Images</a:t>
            </a:r>
          </a:p>
        </p:txBody>
      </p:sp>
      <p:pic>
        <p:nvPicPr>
          <p:cNvPr id="411" name="imnet_example_00.jpg" descr="imnet_example_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725" y="10319657"/>
            <a:ext cx="1436915" cy="105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net_example_01.jpg" descr="imnet_example_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0330" y="10162902"/>
            <a:ext cx="1463042" cy="1188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net_example_02.jpg" descr="imnet_example_0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4810" y="10175965"/>
            <a:ext cx="1580607" cy="111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net_example_03.jpg" descr="imnet_example_0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66856" y="10123714"/>
            <a:ext cx="1894116" cy="129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net_example_04.jpg" descr="imnet_example_0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8993" y="11560628"/>
            <a:ext cx="1528356" cy="113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net_example_05.jpg" descr="imnet_example_0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67793" y="11469189"/>
            <a:ext cx="1750424" cy="1306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net_example_06.jpg" descr="imnet_example_0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18662" y="11351623"/>
            <a:ext cx="1554481" cy="1528355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500 Classes"/>
          <p:cNvSpPr/>
          <p:nvPr/>
        </p:nvSpPr>
        <p:spPr>
          <a:xfrm>
            <a:off x="3997355" y="12786179"/>
            <a:ext cx="311530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500 Classes</a:t>
            </a:r>
          </a:p>
        </p:txBody>
      </p:sp>
      <p:sp>
        <p:nvSpPr>
          <p:cNvPr id="419" name="A Labels"/>
          <p:cNvSpPr/>
          <p:nvPr/>
        </p:nvSpPr>
        <p:spPr>
          <a:xfrm>
            <a:off x="17839597" y="8921931"/>
            <a:ext cx="3971791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Labels</a:t>
            </a:r>
          </a:p>
        </p:txBody>
      </p:sp>
      <p:sp>
        <p:nvSpPr>
          <p:cNvPr id="420" name="线条"/>
          <p:cNvSpPr/>
          <p:nvPr/>
        </p:nvSpPr>
        <p:spPr>
          <a:xfrm>
            <a:off x="19810615" y="7580074"/>
            <a:ext cx="1" cy="174708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1" name="线条"/>
          <p:cNvSpPr/>
          <p:nvPr/>
        </p:nvSpPr>
        <p:spPr>
          <a:xfrm>
            <a:off x="5164182" y="7414580"/>
            <a:ext cx="1" cy="160820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2" name="Train using Caffe framework (Jia et al.)"/>
          <p:cNvSpPr/>
          <p:nvPr/>
        </p:nvSpPr>
        <p:spPr>
          <a:xfrm>
            <a:off x="9856610" y="11625942"/>
            <a:ext cx="12556116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Train using Caffe framework (Jia et al.)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线条"/>
          <p:cNvSpPr/>
          <p:nvPr/>
        </p:nvSpPr>
        <p:spPr>
          <a:xfrm>
            <a:off x="5164182" y="7414580"/>
            <a:ext cx="1" cy="160820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5" name="线条"/>
          <p:cNvSpPr/>
          <p:nvPr/>
        </p:nvSpPr>
        <p:spPr>
          <a:xfrm>
            <a:off x="19810615" y="6178729"/>
            <a:ext cx="1" cy="314843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6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7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8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9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0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1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2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4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5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6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7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8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9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0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41" name="A Images"/>
          <p:cNvSpPr/>
          <p:nvPr/>
        </p:nvSpPr>
        <p:spPr>
          <a:xfrm>
            <a:off x="3158815" y="8634548"/>
            <a:ext cx="4268058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Images</a:t>
            </a:r>
          </a:p>
        </p:txBody>
      </p:sp>
      <p:pic>
        <p:nvPicPr>
          <p:cNvPr id="442" name="imnet_example_00.jpg" descr="imnet_example_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725" y="10319657"/>
            <a:ext cx="1436915" cy="105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net_example_01.jpg" descr="imnet_example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0330" y="10162902"/>
            <a:ext cx="1463042" cy="1188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net_example_02.jpg" descr="imnet_example_0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94810" y="10175965"/>
            <a:ext cx="1580607" cy="111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net_example_03.jpg" descr="imnet_example_0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6856" y="10123714"/>
            <a:ext cx="1894116" cy="129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net_example_04.jpg" descr="imnet_example_04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38993" y="11560628"/>
            <a:ext cx="1528356" cy="113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net_example_05.jpg" descr="imnet_example_05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67793" y="11469189"/>
            <a:ext cx="1750424" cy="1306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net_example_06.jpg" descr="imnet_example_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18662" y="11351623"/>
            <a:ext cx="1554481" cy="1528355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500 Classes"/>
          <p:cNvSpPr/>
          <p:nvPr/>
        </p:nvSpPr>
        <p:spPr>
          <a:xfrm>
            <a:off x="3997355" y="12786179"/>
            <a:ext cx="311530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500 Classes</a:t>
            </a:r>
          </a:p>
        </p:txBody>
      </p:sp>
      <p:sp>
        <p:nvSpPr>
          <p:cNvPr id="450" name="A Labels"/>
          <p:cNvSpPr/>
          <p:nvPr/>
        </p:nvSpPr>
        <p:spPr>
          <a:xfrm>
            <a:off x="17839597" y="8921931"/>
            <a:ext cx="3971791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Labels</a:t>
            </a:r>
          </a:p>
        </p:txBody>
      </p:sp>
      <p:sp>
        <p:nvSpPr>
          <p:cNvPr id="451" name="Train using Caffe framework (Jia et al.)"/>
          <p:cNvSpPr/>
          <p:nvPr/>
        </p:nvSpPr>
        <p:spPr>
          <a:xfrm>
            <a:off x="9856610" y="11625942"/>
            <a:ext cx="12556116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Train using Caffe framework (Jia et al.)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net_example_00.jpg" descr="imnet_example_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725" y="10319657"/>
            <a:ext cx="1436915" cy="105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net_example_01.jpg" descr="imnet_example_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0330" y="10162902"/>
            <a:ext cx="1463042" cy="1188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net_example_02.jpg" descr="imnet_example_0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4810" y="10175965"/>
            <a:ext cx="1580607" cy="111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net_example_03.jpg" descr="imnet_example_0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66856" y="10123714"/>
            <a:ext cx="1894116" cy="129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net_example_04.jpg" descr="imnet_example_0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8993" y="11560628"/>
            <a:ext cx="1528356" cy="113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net_example_05.jpg" descr="imnet_example_0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67793" y="11469189"/>
            <a:ext cx="1750424" cy="1306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net_example_06.jpg" descr="imnet_example_0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18662" y="11351623"/>
            <a:ext cx="1554481" cy="152835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500 Classes"/>
          <p:cNvSpPr/>
          <p:nvPr/>
        </p:nvSpPr>
        <p:spPr>
          <a:xfrm>
            <a:off x="3997355" y="12786179"/>
            <a:ext cx="311530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500 Classes</a:t>
            </a:r>
          </a:p>
        </p:txBody>
      </p:sp>
      <p:sp>
        <p:nvSpPr>
          <p:cNvPr id="463" name="线条"/>
          <p:cNvSpPr/>
          <p:nvPr/>
        </p:nvSpPr>
        <p:spPr>
          <a:xfrm>
            <a:off x="5164182" y="7414580"/>
            <a:ext cx="1" cy="160820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4" name="线条"/>
          <p:cNvSpPr/>
          <p:nvPr/>
        </p:nvSpPr>
        <p:spPr>
          <a:xfrm>
            <a:off x="19810615" y="6178729"/>
            <a:ext cx="1" cy="314843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5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6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7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8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9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0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1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2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3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4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5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6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7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8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9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0" name="A Images"/>
          <p:cNvSpPr/>
          <p:nvPr/>
        </p:nvSpPr>
        <p:spPr>
          <a:xfrm>
            <a:off x="3158815" y="8634548"/>
            <a:ext cx="4268058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Images</a:t>
            </a:r>
          </a:p>
        </p:txBody>
      </p:sp>
      <p:sp>
        <p:nvSpPr>
          <p:cNvPr id="481" name="A Labels"/>
          <p:cNvSpPr/>
          <p:nvPr/>
        </p:nvSpPr>
        <p:spPr>
          <a:xfrm>
            <a:off x="17839597" y="8921931"/>
            <a:ext cx="3971791" cy="147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74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6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Labels</a:t>
            </a:r>
          </a:p>
        </p:txBody>
      </p:sp>
      <p:sp>
        <p:nvSpPr>
          <p:cNvPr id="482" name="Train using Caffe framework (Jia et al.)"/>
          <p:cNvSpPr/>
          <p:nvPr/>
        </p:nvSpPr>
        <p:spPr>
          <a:xfrm>
            <a:off x="9856610" y="11625942"/>
            <a:ext cx="12556116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Train using Caffe framework (Jia et al.)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线条"/>
          <p:cNvSpPr/>
          <p:nvPr/>
        </p:nvSpPr>
        <p:spPr>
          <a:xfrm>
            <a:off x="17892255" y="3001192"/>
            <a:ext cx="1838461" cy="6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5" name="形状"/>
          <p:cNvSpPr/>
          <p:nvPr/>
        </p:nvSpPr>
        <p:spPr>
          <a:xfrm>
            <a:off x="16266252" y="1783909"/>
            <a:ext cx="1718059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6" name="线条"/>
          <p:cNvSpPr/>
          <p:nvPr/>
        </p:nvSpPr>
        <p:spPr>
          <a:xfrm flipV="1">
            <a:off x="16152218" y="2999308"/>
            <a:ext cx="35145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7" name="形状"/>
          <p:cNvSpPr/>
          <p:nvPr/>
        </p:nvSpPr>
        <p:spPr>
          <a:xfrm>
            <a:off x="14614757" y="1783909"/>
            <a:ext cx="1718059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8" name="矩形"/>
          <p:cNvSpPr/>
          <p:nvPr/>
        </p:nvSpPr>
        <p:spPr>
          <a:xfrm>
            <a:off x="18284738" y="195942"/>
            <a:ext cx="244666" cy="5606742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9" name="矩形"/>
          <p:cNvSpPr/>
          <p:nvPr/>
        </p:nvSpPr>
        <p:spPr>
          <a:xfrm>
            <a:off x="18933117" y="195942"/>
            <a:ext cx="244666" cy="5606742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0" name="矩形"/>
          <p:cNvSpPr/>
          <p:nvPr/>
        </p:nvSpPr>
        <p:spPr>
          <a:xfrm>
            <a:off x="19580431" y="1981149"/>
            <a:ext cx="246756" cy="2036324"/>
          </a:xfrm>
          <a:prstGeom prst="rect">
            <a:avLst/>
          </a:pr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1" name="线条"/>
          <p:cNvSpPr/>
          <p:nvPr/>
        </p:nvSpPr>
        <p:spPr>
          <a:xfrm flipV="1">
            <a:off x="14507184" y="2999309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2" name="形状"/>
          <p:cNvSpPr/>
          <p:nvPr/>
        </p:nvSpPr>
        <p:spPr>
          <a:xfrm>
            <a:off x="12953368" y="1780147"/>
            <a:ext cx="1718059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" name="线条"/>
          <p:cNvSpPr/>
          <p:nvPr/>
        </p:nvSpPr>
        <p:spPr>
          <a:xfrm flipV="1">
            <a:off x="12862147" y="2999309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4" name="形状"/>
          <p:cNvSpPr/>
          <p:nvPr/>
        </p:nvSpPr>
        <p:spPr>
          <a:xfrm>
            <a:off x="11149686" y="1402373"/>
            <a:ext cx="1853128" cy="3203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5" name="线条"/>
          <p:cNvSpPr/>
          <p:nvPr/>
        </p:nvSpPr>
        <p:spPr>
          <a:xfrm flipV="1">
            <a:off x="11125718" y="2999309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6" name="形状"/>
          <p:cNvSpPr/>
          <p:nvPr/>
        </p:nvSpPr>
        <p:spPr>
          <a:xfrm>
            <a:off x="9858494" y="858366"/>
            <a:ext cx="1492890" cy="4284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7" name="线条"/>
          <p:cNvSpPr/>
          <p:nvPr/>
        </p:nvSpPr>
        <p:spPr>
          <a:xfrm flipV="1">
            <a:off x="10029028" y="2999309"/>
            <a:ext cx="35145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8" name="形状"/>
          <p:cNvSpPr/>
          <p:nvPr/>
        </p:nvSpPr>
        <p:spPr>
          <a:xfrm>
            <a:off x="8914058" y="232587"/>
            <a:ext cx="1263314" cy="553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9" name="A Images"/>
          <p:cNvSpPr/>
          <p:nvPr/>
        </p:nvSpPr>
        <p:spPr>
          <a:xfrm>
            <a:off x="3142479" y="4763048"/>
            <a:ext cx="3892732" cy="114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60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7200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Images</a:t>
            </a:r>
          </a:p>
        </p:txBody>
      </p:sp>
      <p:sp>
        <p:nvSpPr>
          <p:cNvPr id="500" name="线条"/>
          <p:cNvSpPr/>
          <p:nvPr/>
        </p:nvSpPr>
        <p:spPr>
          <a:xfrm>
            <a:off x="17893070" y="9793878"/>
            <a:ext cx="1838461" cy="6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1" name="形状"/>
          <p:cNvSpPr/>
          <p:nvPr/>
        </p:nvSpPr>
        <p:spPr>
          <a:xfrm>
            <a:off x="16267065" y="8576595"/>
            <a:ext cx="1718060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2" name="线条"/>
          <p:cNvSpPr/>
          <p:nvPr/>
        </p:nvSpPr>
        <p:spPr>
          <a:xfrm flipV="1">
            <a:off x="16153034" y="9791993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3" name="形状"/>
          <p:cNvSpPr/>
          <p:nvPr/>
        </p:nvSpPr>
        <p:spPr>
          <a:xfrm>
            <a:off x="14615571" y="8576595"/>
            <a:ext cx="1718059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4" name="矩形"/>
          <p:cNvSpPr/>
          <p:nvPr/>
        </p:nvSpPr>
        <p:spPr>
          <a:xfrm>
            <a:off x="18285552" y="6988628"/>
            <a:ext cx="244666" cy="5606742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5" name="矩形"/>
          <p:cNvSpPr/>
          <p:nvPr/>
        </p:nvSpPr>
        <p:spPr>
          <a:xfrm>
            <a:off x="18933931" y="6988628"/>
            <a:ext cx="244666" cy="5606742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6" name="矩形"/>
          <p:cNvSpPr/>
          <p:nvPr/>
        </p:nvSpPr>
        <p:spPr>
          <a:xfrm>
            <a:off x="19581246" y="8773835"/>
            <a:ext cx="246757" cy="2036324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7" name="线条"/>
          <p:cNvSpPr/>
          <p:nvPr/>
        </p:nvSpPr>
        <p:spPr>
          <a:xfrm flipV="1">
            <a:off x="14507998" y="9791995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8" name="形状"/>
          <p:cNvSpPr/>
          <p:nvPr/>
        </p:nvSpPr>
        <p:spPr>
          <a:xfrm>
            <a:off x="12954180" y="8572833"/>
            <a:ext cx="1718060" cy="24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9" name="线条"/>
          <p:cNvSpPr/>
          <p:nvPr/>
        </p:nvSpPr>
        <p:spPr>
          <a:xfrm flipV="1">
            <a:off x="12862960" y="9791995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0" name="形状"/>
          <p:cNvSpPr/>
          <p:nvPr/>
        </p:nvSpPr>
        <p:spPr>
          <a:xfrm>
            <a:off x="11150499" y="8195059"/>
            <a:ext cx="1853127" cy="3203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1" name="线条"/>
          <p:cNvSpPr/>
          <p:nvPr/>
        </p:nvSpPr>
        <p:spPr>
          <a:xfrm flipV="1">
            <a:off x="11126531" y="9791995"/>
            <a:ext cx="35145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2" name="形状"/>
          <p:cNvSpPr/>
          <p:nvPr/>
        </p:nvSpPr>
        <p:spPr>
          <a:xfrm>
            <a:off x="9859307" y="7651051"/>
            <a:ext cx="1492891" cy="4284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3" name="线条"/>
          <p:cNvSpPr/>
          <p:nvPr/>
        </p:nvSpPr>
        <p:spPr>
          <a:xfrm flipV="1">
            <a:off x="10029841" y="9791995"/>
            <a:ext cx="351452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4" name="形状"/>
          <p:cNvSpPr/>
          <p:nvPr/>
        </p:nvSpPr>
        <p:spPr>
          <a:xfrm>
            <a:off x="8914871" y="7025273"/>
            <a:ext cx="1263314" cy="5533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5" name="B Images"/>
          <p:cNvSpPr/>
          <p:nvPr/>
        </p:nvSpPr>
        <p:spPr>
          <a:xfrm>
            <a:off x="3139439" y="11338560"/>
            <a:ext cx="3892733" cy="117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60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7200">
                <a:latin typeface="Helvetica"/>
                <a:ea typeface="Helvetica"/>
                <a:cs typeface="Helvetica"/>
                <a:sym typeface="Helvetica"/>
              </a:rPr>
              <a:t>B</a:t>
            </a:r>
            <a:r>
              <a:t> Images</a:t>
            </a:r>
          </a:p>
        </p:txBody>
      </p:sp>
      <p:grpSp>
        <p:nvGrpSpPr>
          <p:cNvPr id="523" name="成组"/>
          <p:cNvGrpSpPr/>
          <p:nvPr/>
        </p:nvGrpSpPr>
        <p:grpSpPr>
          <a:xfrm>
            <a:off x="2277290" y="2629186"/>
            <a:ext cx="5146769" cy="2116897"/>
            <a:chOff x="0" y="0"/>
            <a:chExt cx="5146767" cy="2116896"/>
          </a:xfrm>
        </p:grpSpPr>
        <p:pic>
          <p:nvPicPr>
            <p:cNvPr id="516" name="imnet_example_00.jpg" descr="imnet_example_0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0490"/>
              <a:ext cx="1103596" cy="812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imnet_example_01.jpg" descr="imnet_example_0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13954" y="30098"/>
              <a:ext cx="1123662" cy="912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imnet_example_02.jpg" descr="imnet_example_0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7843" y="40130"/>
              <a:ext cx="1213956" cy="852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imnet_example_03.jpg" descr="imnet_example_0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92028" y="0"/>
              <a:ext cx="1454740" cy="993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imnet_example_04.jpg" descr="imnet_example_04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1699" y="1103595"/>
              <a:ext cx="1173825" cy="872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imnet_example_05.jpg" descr="imnet_example_0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26275" y="1033366"/>
              <a:ext cx="1344381" cy="1003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imnet_example_06.jpg" descr="imnet_example_06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501406" y="943072"/>
              <a:ext cx="1193890" cy="1173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1" name="成组"/>
          <p:cNvGrpSpPr/>
          <p:nvPr/>
        </p:nvGrpSpPr>
        <p:grpSpPr>
          <a:xfrm>
            <a:off x="2486296" y="8827015"/>
            <a:ext cx="5199017" cy="2480901"/>
            <a:chOff x="0" y="0"/>
            <a:chExt cx="5199015" cy="2480899"/>
          </a:xfrm>
        </p:grpSpPr>
        <p:pic>
          <p:nvPicPr>
            <p:cNvPr id="524" name="imnet_example_07.jpg" descr="imnet_example_07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304700" cy="1255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imnet_example_08.jpg" descr="imnet_example_08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4926" y="128493"/>
              <a:ext cx="1541917" cy="1027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imnet_example_09.jpg" descr="imnet_example_09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698349" y="79072"/>
              <a:ext cx="1146553" cy="1037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imnet_example_10.jpg" descr="imnet_example_10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84432" y="118608"/>
              <a:ext cx="1314584" cy="919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imnet_example_11.jpg" descr="imnet_example_11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36058" y="1452959"/>
              <a:ext cx="1314582" cy="100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imnet_example_12.jpg" descr="imnet_example_12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937276" y="1334348"/>
              <a:ext cx="1413424" cy="1037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net_example_13.jpg" descr="imnet_example_13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291392" y="1225623"/>
              <a:ext cx="1047712" cy="1255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2" name="baseA"/>
          <p:cNvSpPr/>
          <p:nvPr/>
        </p:nvSpPr>
        <p:spPr>
          <a:xfrm>
            <a:off x="20380097" y="2625633"/>
            <a:ext cx="2508069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baseA</a:t>
            </a:r>
          </a:p>
        </p:txBody>
      </p:sp>
      <p:sp>
        <p:nvSpPr>
          <p:cNvPr id="533" name="baseB"/>
          <p:cNvSpPr/>
          <p:nvPr/>
        </p:nvSpPr>
        <p:spPr>
          <a:xfrm>
            <a:off x="20382411" y="9274629"/>
            <a:ext cx="2508070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result_transfer_pres_00_crop.pdf" descr="result_transfer_pres_00_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988" y="275266"/>
            <a:ext cx="21396961" cy="11783834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矩形"/>
          <p:cNvSpPr/>
          <p:nvPr/>
        </p:nvSpPr>
        <p:spPr>
          <a:xfrm>
            <a:off x="5817325" y="744582"/>
            <a:ext cx="274321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7" name="矩形"/>
          <p:cNvSpPr/>
          <p:nvPr/>
        </p:nvSpPr>
        <p:spPr>
          <a:xfrm>
            <a:off x="5556068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8" name="矩形"/>
          <p:cNvSpPr/>
          <p:nvPr/>
        </p:nvSpPr>
        <p:spPr>
          <a:xfrm>
            <a:off x="6091645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9" name="矩形"/>
          <p:cNvSpPr/>
          <p:nvPr/>
        </p:nvSpPr>
        <p:spPr>
          <a:xfrm>
            <a:off x="6352902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0" name="矩形"/>
          <p:cNvSpPr/>
          <p:nvPr/>
        </p:nvSpPr>
        <p:spPr>
          <a:xfrm>
            <a:off x="8338456" y="744582"/>
            <a:ext cx="418013" cy="36445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1" name="矩形"/>
          <p:cNvSpPr/>
          <p:nvPr/>
        </p:nvSpPr>
        <p:spPr>
          <a:xfrm>
            <a:off x="8220891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2" name="矩形"/>
          <p:cNvSpPr/>
          <p:nvPr/>
        </p:nvSpPr>
        <p:spPr>
          <a:xfrm>
            <a:off x="8756468" y="757645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3" name="矩形"/>
          <p:cNvSpPr/>
          <p:nvPr/>
        </p:nvSpPr>
        <p:spPr>
          <a:xfrm>
            <a:off x="9017725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4" name="矩形"/>
          <p:cNvSpPr/>
          <p:nvPr/>
        </p:nvSpPr>
        <p:spPr>
          <a:xfrm>
            <a:off x="11146971" y="744582"/>
            <a:ext cx="274321" cy="3931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5" name="矩形"/>
          <p:cNvSpPr/>
          <p:nvPr/>
        </p:nvSpPr>
        <p:spPr>
          <a:xfrm>
            <a:off x="10885713" y="744582"/>
            <a:ext cx="261259" cy="3931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6" name="矩形"/>
          <p:cNvSpPr/>
          <p:nvPr/>
        </p:nvSpPr>
        <p:spPr>
          <a:xfrm>
            <a:off x="11421291" y="744582"/>
            <a:ext cx="261258" cy="3931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7" name="矩形"/>
          <p:cNvSpPr/>
          <p:nvPr/>
        </p:nvSpPr>
        <p:spPr>
          <a:xfrm>
            <a:off x="11682548" y="744582"/>
            <a:ext cx="261259" cy="3931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8" name="矩形"/>
          <p:cNvSpPr/>
          <p:nvPr/>
        </p:nvSpPr>
        <p:spPr>
          <a:xfrm>
            <a:off x="13811794" y="744582"/>
            <a:ext cx="274321" cy="5277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49" name="矩形"/>
          <p:cNvSpPr/>
          <p:nvPr/>
        </p:nvSpPr>
        <p:spPr>
          <a:xfrm>
            <a:off x="13550537" y="744582"/>
            <a:ext cx="261258" cy="52773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0" name="矩形"/>
          <p:cNvSpPr/>
          <p:nvPr/>
        </p:nvSpPr>
        <p:spPr>
          <a:xfrm>
            <a:off x="14086113" y="744582"/>
            <a:ext cx="261259" cy="52773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1" name="矩形"/>
          <p:cNvSpPr/>
          <p:nvPr/>
        </p:nvSpPr>
        <p:spPr>
          <a:xfrm>
            <a:off x="14347372" y="744582"/>
            <a:ext cx="261258" cy="52773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2" name="矩形"/>
          <p:cNvSpPr/>
          <p:nvPr/>
        </p:nvSpPr>
        <p:spPr>
          <a:xfrm>
            <a:off x="16476617" y="744582"/>
            <a:ext cx="274321" cy="74719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3" name="矩形"/>
          <p:cNvSpPr/>
          <p:nvPr/>
        </p:nvSpPr>
        <p:spPr>
          <a:xfrm>
            <a:off x="16215360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4" name="矩形"/>
          <p:cNvSpPr/>
          <p:nvPr/>
        </p:nvSpPr>
        <p:spPr>
          <a:xfrm>
            <a:off x="16750937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5" name="矩形"/>
          <p:cNvSpPr/>
          <p:nvPr/>
        </p:nvSpPr>
        <p:spPr>
          <a:xfrm>
            <a:off x="17012194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6" name="矩形"/>
          <p:cNvSpPr/>
          <p:nvPr/>
        </p:nvSpPr>
        <p:spPr>
          <a:xfrm>
            <a:off x="19141440" y="744582"/>
            <a:ext cx="274321" cy="74719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7" name="矩形"/>
          <p:cNvSpPr/>
          <p:nvPr/>
        </p:nvSpPr>
        <p:spPr>
          <a:xfrm>
            <a:off x="18880184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8" name="矩形"/>
          <p:cNvSpPr/>
          <p:nvPr/>
        </p:nvSpPr>
        <p:spPr>
          <a:xfrm>
            <a:off x="19415760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9" name="矩形"/>
          <p:cNvSpPr/>
          <p:nvPr/>
        </p:nvSpPr>
        <p:spPr>
          <a:xfrm>
            <a:off x="19677017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0" name="矩形"/>
          <p:cNvSpPr/>
          <p:nvPr/>
        </p:nvSpPr>
        <p:spPr>
          <a:xfrm>
            <a:off x="21806262" y="744582"/>
            <a:ext cx="274321" cy="96534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1" name="矩形"/>
          <p:cNvSpPr/>
          <p:nvPr/>
        </p:nvSpPr>
        <p:spPr>
          <a:xfrm>
            <a:off x="21545005" y="744582"/>
            <a:ext cx="261259" cy="96534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2" name="矩形"/>
          <p:cNvSpPr/>
          <p:nvPr/>
        </p:nvSpPr>
        <p:spPr>
          <a:xfrm>
            <a:off x="22080584" y="744582"/>
            <a:ext cx="261258" cy="96534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3" name="矩形"/>
          <p:cNvSpPr/>
          <p:nvPr/>
        </p:nvSpPr>
        <p:spPr>
          <a:xfrm>
            <a:off x="22341840" y="744582"/>
            <a:ext cx="261259" cy="96534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4" name="矩形"/>
          <p:cNvSpPr/>
          <p:nvPr/>
        </p:nvSpPr>
        <p:spPr>
          <a:xfrm>
            <a:off x="3230879" y="8125097"/>
            <a:ext cx="4637316" cy="561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5" name="矩形"/>
          <p:cNvSpPr/>
          <p:nvPr/>
        </p:nvSpPr>
        <p:spPr>
          <a:xfrm>
            <a:off x="3230879" y="9431383"/>
            <a:ext cx="4271555" cy="561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6" name="矩形"/>
          <p:cNvSpPr/>
          <p:nvPr/>
        </p:nvSpPr>
        <p:spPr>
          <a:xfrm>
            <a:off x="3230879" y="10084525"/>
            <a:ext cx="4271555" cy="561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567" name="result_transfer_pres_00_crop.pdf" descr="result_transfer_pres_00_crop.pdf"/>
          <p:cNvPicPr>
            <a:picLocks noChangeAspect="1"/>
          </p:cNvPicPr>
          <p:nvPr/>
        </p:nvPicPr>
        <p:blipFill>
          <a:blip r:embed="rId2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成组"/>
          <p:cNvGrpSpPr/>
          <p:nvPr/>
        </p:nvGrpSpPr>
        <p:grpSpPr>
          <a:xfrm>
            <a:off x="5164182" y="849085"/>
            <a:ext cx="15931309" cy="10080899"/>
            <a:chOff x="1956690" y="0"/>
            <a:chExt cx="15931308" cy="10080897"/>
          </a:xfrm>
        </p:grpSpPr>
        <p:sp>
          <p:nvSpPr>
            <p:cNvPr id="569" name="线条"/>
            <p:cNvSpPr/>
            <p:nvPr/>
          </p:nvSpPr>
          <p:spPr>
            <a:xfrm flipH="1">
              <a:off x="1956690" y="6565495"/>
              <a:ext cx="1" cy="16082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0" name="线条"/>
            <p:cNvSpPr/>
            <p:nvPr/>
          </p:nvSpPr>
          <p:spPr>
            <a:xfrm>
              <a:off x="16603123" y="5329644"/>
              <a:ext cx="1" cy="314843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1" name="线条"/>
            <p:cNvSpPr/>
            <p:nvPr/>
          </p:nvSpPr>
          <p:spPr>
            <a:xfrm>
              <a:off x="14018863" y="4012990"/>
              <a:ext cx="2627782" cy="8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2" name="形状"/>
            <p:cNvSpPr/>
            <p:nvPr/>
          </p:nvSpPr>
          <p:spPr>
            <a:xfrm>
              <a:off x="11694754" y="2271631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3" name="线条"/>
            <p:cNvSpPr/>
            <p:nvPr/>
          </p:nvSpPr>
          <p:spPr>
            <a:xfrm flipV="1">
              <a:off x="11531765" y="4010294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4" name="形状"/>
            <p:cNvSpPr/>
            <p:nvPr/>
          </p:nvSpPr>
          <p:spPr>
            <a:xfrm>
              <a:off x="9334213" y="2271631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5" name="矩形"/>
            <p:cNvSpPr/>
            <p:nvPr/>
          </p:nvSpPr>
          <p:spPr>
            <a:xfrm>
              <a:off x="14579853" y="0"/>
              <a:ext cx="349711" cy="8020602"/>
            </a:xfrm>
            <a:prstGeom prst="rect">
              <a:avLst/>
            </a:pr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6" name="矩形"/>
            <p:cNvSpPr/>
            <p:nvPr/>
          </p:nvSpPr>
          <p:spPr>
            <a:xfrm>
              <a:off x="15506606" y="0"/>
              <a:ext cx="349711" cy="8020602"/>
            </a:xfrm>
            <a:prstGeom prst="rect">
              <a:avLst/>
            </a:pr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7" name="矩形"/>
            <p:cNvSpPr/>
            <p:nvPr/>
          </p:nvSpPr>
          <p:spPr>
            <a:xfrm>
              <a:off x="16431839" y="2553788"/>
              <a:ext cx="352698" cy="2913019"/>
            </a:xfrm>
            <a:prstGeom prst="rect">
              <a:avLst/>
            </a:pr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8" name="线条"/>
            <p:cNvSpPr/>
            <p:nvPr/>
          </p:nvSpPr>
          <p:spPr>
            <a:xfrm flipV="1">
              <a:off x="9180450" y="4010297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9" name="形状"/>
            <p:cNvSpPr/>
            <p:nvPr/>
          </p:nvSpPr>
          <p:spPr>
            <a:xfrm>
              <a:off x="6959521" y="2266249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0" name="线条"/>
            <p:cNvSpPr/>
            <p:nvPr/>
          </p:nvSpPr>
          <p:spPr>
            <a:xfrm flipV="1">
              <a:off x="6829136" y="4010297"/>
              <a:ext cx="502343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1" name="形状"/>
            <p:cNvSpPr/>
            <p:nvPr/>
          </p:nvSpPr>
          <p:spPr>
            <a:xfrm>
              <a:off x="4381450" y="1725834"/>
              <a:ext cx="2648745" cy="4582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0" y="8174"/>
                  </a:moveTo>
                  <a:lnTo>
                    <a:pt x="6880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6880" y="8174"/>
                  </a:lnTo>
                  <a:lnTo>
                    <a:pt x="0" y="0"/>
                  </a:lnTo>
                  <a:lnTo>
                    <a:pt x="14716" y="24"/>
                  </a:lnTo>
                  <a:lnTo>
                    <a:pt x="21600" y="8174"/>
                  </a:lnTo>
                  <a:lnTo>
                    <a:pt x="6880" y="8174"/>
                  </a:lnTo>
                  <a:lnTo>
                    <a:pt x="21567" y="8174"/>
                  </a:lnTo>
                  <a:lnTo>
                    <a:pt x="21567" y="21600"/>
                  </a:lnTo>
                  <a:lnTo>
                    <a:pt x="6880" y="21600"/>
                  </a:lnTo>
                  <a:lnTo>
                    <a:pt x="6880" y="8174"/>
                  </a:lnTo>
                  <a:close/>
                </a:path>
              </a:pathLst>
            </a:custGeom>
            <a:solidFill>
              <a:srgbClr val="FB979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82" name="A Images"/>
            <p:cNvSpPr/>
            <p:nvPr/>
          </p:nvSpPr>
          <p:spPr>
            <a:xfrm>
              <a:off x="2085352" y="85235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A</a:t>
              </a:r>
              <a:r>
                <a:t> Images</a:t>
              </a:r>
            </a:p>
          </p:txBody>
        </p:sp>
        <p:sp>
          <p:nvSpPr>
            <p:cNvPr id="583" name="A Labels"/>
            <p:cNvSpPr/>
            <p:nvPr/>
          </p:nvSpPr>
          <p:spPr>
            <a:xfrm>
              <a:off x="16617998" y="88108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A</a:t>
              </a:r>
              <a:r>
                <a:t> Labels</a:t>
              </a:r>
            </a:p>
          </p:txBody>
        </p:sp>
        <p:sp>
          <p:nvSpPr>
            <p:cNvPr id="584" name="线条"/>
            <p:cNvSpPr/>
            <p:nvPr/>
          </p:nvSpPr>
          <p:spPr>
            <a:xfrm flipV="1">
              <a:off x="4347193" y="4010297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86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7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8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成组"/>
          <p:cNvGrpSpPr/>
          <p:nvPr/>
        </p:nvGrpSpPr>
        <p:grpSpPr>
          <a:xfrm>
            <a:off x="5164182" y="6178729"/>
            <a:ext cx="15931310" cy="4751255"/>
            <a:chOff x="1956690" y="0"/>
            <a:chExt cx="15931309" cy="4751253"/>
          </a:xfrm>
        </p:grpSpPr>
        <p:sp>
          <p:nvSpPr>
            <p:cNvPr id="590" name="线条"/>
            <p:cNvSpPr/>
            <p:nvPr/>
          </p:nvSpPr>
          <p:spPr>
            <a:xfrm flipH="1">
              <a:off x="1956690" y="1235850"/>
              <a:ext cx="1" cy="160820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线条"/>
            <p:cNvSpPr/>
            <p:nvPr/>
          </p:nvSpPr>
          <p:spPr>
            <a:xfrm>
              <a:off x="16603123" y="0"/>
              <a:ext cx="1" cy="31484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2" name="B Images"/>
            <p:cNvSpPr/>
            <p:nvPr/>
          </p:nvSpPr>
          <p:spPr>
            <a:xfrm>
              <a:off x="2085352" y="31938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Images</a:t>
              </a:r>
            </a:p>
          </p:txBody>
        </p:sp>
        <p:sp>
          <p:nvSpPr>
            <p:cNvPr id="593" name="B Labels"/>
            <p:cNvSpPr/>
            <p:nvPr/>
          </p:nvSpPr>
          <p:spPr>
            <a:xfrm>
              <a:off x="16618000" y="34812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Labels</a:t>
              </a:r>
            </a:p>
          </p:txBody>
        </p:sp>
      </p:grpSp>
      <p:sp>
        <p:nvSpPr>
          <p:cNvPr id="595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6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7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8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9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0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1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2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3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4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5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6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7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8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9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12" name="成组"/>
          <p:cNvGrpSpPr/>
          <p:nvPr/>
        </p:nvGrpSpPr>
        <p:grpSpPr>
          <a:xfrm>
            <a:off x="4994366" y="5538651"/>
            <a:ext cx="600892" cy="753234"/>
            <a:chOff x="0" y="0"/>
            <a:chExt cx="600891" cy="753232"/>
          </a:xfrm>
        </p:grpSpPr>
        <p:sp>
          <p:nvSpPr>
            <p:cNvPr id="610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1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15" name="成组"/>
          <p:cNvGrpSpPr/>
          <p:nvPr/>
        </p:nvGrpSpPr>
        <p:grpSpPr>
          <a:xfrm>
            <a:off x="7084422" y="5538651"/>
            <a:ext cx="600893" cy="753234"/>
            <a:chOff x="0" y="0"/>
            <a:chExt cx="600891" cy="753232"/>
          </a:xfrm>
        </p:grpSpPr>
        <p:sp>
          <p:nvSpPr>
            <p:cNvPr id="613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4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ransfer…"/>
          <p:cNvSpPr/>
          <p:nvPr/>
        </p:nvSpPr>
        <p:spPr>
          <a:xfrm>
            <a:off x="20118838" y="3938451"/>
            <a:ext cx="292608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transfer</a:t>
            </a:r>
          </a:p>
          <a:p>
            <a: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AnB</a:t>
            </a:r>
          </a:p>
        </p:txBody>
      </p:sp>
      <p:grpSp>
        <p:nvGrpSpPr>
          <p:cNvPr id="622" name="成组"/>
          <p:cNvGrpSpPr/>
          <p:nvPr/>
        </p:nvGrpSpPr>
        <p:grpSpPr>
          <a:xfrm>
            <a:off x="5164182" y="6178729"/>
            <a:ext cx="15931310" cy="4751255"/>
            <a:chOff x="1956690" y="0"/>
            <a:chExt cx="15931309" cy="4751253"/>
          </a:xfrm>
        </p:grpSpPr>
        <p:sp>
          <p:nvSpPr>
            <p:cNvPr id="618" name="线条"/>
            <p:cNvSpPr/>
            <p:nvPr/>
          </p:nvSpPr>
          <p:spPr>
            <a:xfrm flipH="1">
              <a:off x="1956690" y="1235850"/>
              <a:ext cx="1" cy="160820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9" name="线条"/>
            <p:cNvSpPr/>
            <p:nvPr/>
          </p:nvSpPr>
          <p:spPr>
            <a:xfrm>
              <a:off x="16603123" y="0"/>
              <a:ext cx="1" cy="31484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0" name="B Images"/>
            <p:cNvSpPr/>
            <p:nvPr/>
          </p:nvSpPr>
          <p:spPr>
            <a:xfrm>
              <a:off x="2085352" y="31938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Images</a:t>
              </a:r>
            </a:p>
          </p:txBody>
        </p:sp>
        <p:sp>
          <p:nvSpPr>
            <p:cNvPr id="621" name="B Labels"/>
            <p:cNvSpPr/>
            <p:nvPr/>
          </p:nvSpPr>
          <p:spPr>
            <a:xfrm>
              <a:off x="16618000" y="34812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Labels</a:t>
              </a:r>
            </a:p>
          </p:txBody>
        </p:sp>
      </p:grpSp>
      <p:sp>
        <p:nvSpPr>
          <p:cNvPr id="623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4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5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6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7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8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9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0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1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2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3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4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5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6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7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B979A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640" name="成组"/>
          <p:cNvGrpSpPr/>
          <p:nvPr/>
        </p:nvGrpSpPr>
        <p:grpSpPr>
          <a:xfrm>
            <a:off x="4994366" y="5538651"/>
            <a:ext cx="600892" cy="753234"/>
            <a:chOff x="0" y="0"/>
            <a:chExt cx="600891" cy="753232"/>
          </a:xfrm>
        </p:grpSpPr>
        <p:sp>
          <p:nvSpPr>
            <p:cNvPr id="638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39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43" name="成组"/>
          <p:cNvGrpSpPr/>
          <p:nvPr/>
        </p:nvGrpSpPr>
        <p:grpSpPr>
          <a:xfrm>
            <a:off x="7084422" y="5538651"/>
            <a:ext cx="600893" cy="753234"/>
            <a:chOff x="0" y="0"/>
            <a:chExt cx="600891" cy="753232"/>
          </a:xfrm>
        </p:grpSpPr>
        <p:sp>
          <p:nvSpPr>
            <p:cNvPr id="641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42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665" name="成组"/>
          <p:cNvGrpSpPr/>
          <p:nvPr/>
        </p:nvGrpSpPr>
        <p:grpSpPr>
          <a:xfrm>
            <a:off x="7548153" y="8105503"/>
            <a:ext cx="9287693" cy="5154024"/>
            <a:chOff x="-228600" y="479615"/>
            <a:chExt cx="9287692" cy="5154023"/>
          </a:xfrm>
        </p:grpSpPr>
        <p:grpSp>
          <p:nvGrpSpPr>
            <p:cNvPr id="661" name="成组"/>
            <p:cNvGrpSpPr/>
            <p:nvPr/>
          </p:nvGrpSpPr>
          <p:grpSpPr>
            <a:xfrm>
              <a:off x="-228601" y="1600844"/>
              <a:ext cx="9287693" cy="4032796"/>
              <a:chOff x="-228600" y="-152400"/>
              <a:chExt cx="9287692" cy="4032794"/>
            </a:xfrm>
          </p:grpSpPr>
          <p:pic>
            <p:nvPicPr>
              <p:cNvPr id="644" name="矩形 矩形" descr="矩形 矩形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228600" y="-152400"/>
                <a:ext cx="9287692" cy="4032795"/>
              </a:xfrm>
              <a:prstGeom prst="rect">
                <a:avLst/>
              </a:prstGeom>
              <a:effectLst>
                <a:outerShdw sx="100000" sy="100000" kx="0" ky="0" algn="b" rotWithShape="0" blurRad="127000" dist="76200" dir="2700000">
                  <a:srgbClr val="000000">
                    <a:alpha val="75000"/>
                  </a:srgbClr>
                </a:outerShdw>
              </a:effectLst>
            </p:spPr>
          </p:pic>
          <p:sp>
            <p:nvSpPr>
              <p:cNvPr id="645" name="线条"/>
              <p:cNvSpPr/>
              <p:nvPr/>
            </p:nvSpPr>
            <p:spPr>
              <a:xfrm>
                <a:off x="5629193" y="1708774"/>
                <a:ext cx="1089767" cy="4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6" name="形状"/>
              <p:cNvSpPr/>
              <p:nvPr/>
            </p:nvSpPr>
            <p:spPr>
              <a:xfrm>
                <a:off x="4665363" y="988231"/>
                <a:ext cx="1018398" cy="144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9" y="8214"/>
                    </a:moveTo>
                    <a:lnTo>
                      <a:pt x="5654" y="21600"/>
                    </a:lnTo>
                    <a:lnTo>
                      <a:pt x="0" y="13463"/>
                    </a:lnTo>
                    <a:lnTo>
                      <a:pt x="0" y="25"/>
                    </a:lnTo>
                    <a:lnTo>
                      <a:pt x="5654" y="8174"/>
                    </a:lnTo>
                    <a:lnTo>
                      <a:pt x="0" y="0"/>
                    </a:lnTo>
                    <a:lnTo>
                      <a:pt x="15878" y="2"/>
                    </a:lnTo>
                    <a:lnTo>
                      <a:pt x="21600" y="8187"/>
                    </a:lnTo>
                    <a:lnTo>
                      <a:pt x="5654" y="8174"/>
                    </a:lnTo>
                    <a:lnTo>
                      <a:pt x="21595" y="8179"/>
                    </a:lnTo>
                    <a:lnTo>
                      <a:pt x="21503" y="21575"/>
                    </a:lnTo>
                    <a:lnTo>
                      <a:pt x="5654" y="21600"/>
                    </a:lnTo>
                    <a:lnTo>
                      <a:pt x="5689" y="8214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47" name="线条"/>
              <p:cNvSpPr/>
              <p:nvPr/>
            </p:nvSpPr>
            <p:spPr>
              <a:xfrm flipV="1">
                <a:off x="4597768" y="1707659"/>
                <a:ext cx="208328" cy="2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8" name="形状"/>
              <p:cNvSpPr/>
              <p:nvPr/>
            </p:nvSpPr>
            <p:spPr>
              <a:xfrm>
                <a:off x="3686420" y="988231"/>
                <a:ext cx="1018398" cy="144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9" y="8214"/>
                    </a:moveTo>
                    <a:lnTo>
                      <a:pt x="5654" y="21600"/>
                    </a:lnTo>
                    <a:lnTo>
                      <a:pt x="0" y="13463"/>
                    </a:lnTo>
                    <a:lnTo>
                      <a:pt x="0" y="25"/>
                    </a:lnTo>
                    <a:lnTo>
                      <a:pt x="5654" y="8174"/>
                    </a:lnTo>
                    <a:lnTo>
                      <a:pt x="0" y="0"/>
                    </a:lnTo>
                    <a:lnTo>
                      <a:pt x="15878" y="2"/>
                    </a:lnTo>
                    <a:lnTo>
                      <a:pt x="21600" y="8187"/>
                    </a:lnTo>
                    <a:lnTo>
                      <a:pt x="5654" y="8174"/>
                    </a:lnTo>
                    <a:lnTo>
                      <a:pt x="21595" y="8179"/>
                    </a:lnTo>
                    <a:lnTo>
                      <a:pt x="21503" y="21575"/>
                    </a:lnTo>
                    <a:lnTo>
                      <a:pt x="5654" y="21600"/>
                    </a:lnTo>
                    <a:lnTo>
                      <a:pt x="5689" y="8214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49" name="矩形"/>
              <p:cNvSpPr/>
              <p:nvPr/>
            </p:nvSpPr>
            <p:spPr>
              <a:xfrm>
                <a:off x="5861838" y="48268"/>
                <a:ext cx="145029" cy="3318790"/>
              </a:xfrm>
              <a:prstGeom prst="rect">
                <a:avLst/>
              </a:pr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0" name="矩形"/>
              <p:cNvSpPr/>
              <p:nvPr/>
            </p:nvSpPr>
            <p:spPr>
              <a:xfrm>
                <a:off x="6246174" y="48268"/>
                <a:ext cx="145029" cy="3318790"/>
              </a:xfrm>
              <a:prstGeom prst="rect">
                <a:avLst/>
              </a:pr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1" name="矩形"/>
              <p:cNvSpPr/>
              <p:nvPr/>
            </p:nvSpPr>
            <p:spPr>
              <a:xfrm>
                <a:off x="6629877" y="1104982"/>
                <a:ext cx="146268" cy="1205358"/>
              </a:xfrm>
              <a:prstGeom prst="rect">
                <a:avLst/>
              </a:pr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2" name="线条"/>
              <p:cNvSpPr/>
              <p:nvPr/>
            </p:nvSpPr>
            <p:spPr>
              <a:xfrm flipV="1">
                <a:off x="3622656" y="1707659"/>
                <a:ext cx="208327" cy="2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3" name="形状"/>
              <p:cNvSpPr/>
              <p:nvPr/>
            </p:nvSpPr>
            <p:spPr>
              <a:xfrm>
                <a:off x="2701616" y="986003"/>
                <a:ext cx="1018398" cy="1442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9" y="8214"/>
                    </a:moveTo>
                    <a:lnTo>
                      <a:pt x="5654" y="21600"/>
                    </a:lnTo>
                    <a:lnTo>
                      <a:pt x="0" y="13463"/>
                    </a:lnTo>
                    <a:lnTo>
                      <a:pt x="0" y="25"/>
                    </a:lnTo>
                    <a:lnTo>
                      <a:pt x="5654" y="8174"/>
                    </a:lnTo>
                    <a:lnTo>
                      <a:pt x="0" y="0"/>
                    </a:lnTo>
                    <a:lnTo>
                      <a:pt x="15878" y="2"/>
                    </a:lnTo>
                    <a:lnTo>
                      <a:pt x="21600" y="8187"/>
                    </a:lnTo>
                    <a:lnTo>
                      <a:pt x="5654" y="8174"/>
                    </a:lnTo>
                    <a:lnTo>
                      <a:pt x="21595" y="8179"/>
                    </a:lnTo>
                    <a:lnTo>
                      <a:pt x="21503" y="21575"/>
                    </a:lnTo>
                    <a:lnTo>
                      <a:pt x="5654" y="21600"/>
                    </a:lnTo>
                    <a:lnTo>
                      <a:pt x="5689" y="8214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4" name="线条"/>
              <p:cNvSpPr/>
              <p:nvPr/>
            </p:nvSpPr>
            <p:spPr>
              <a:xfrm flipV="1">
                <a:off x="2647544" y="1707659"/>
                <a:ext cx="208327" cy="2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5" name="形状"/>
              <p:cNvSpPr/>
              <p:nvPr/>
            </p:nvSpPr>
            <p:spPr>
              <a:xfrm>
                <a:off x="1632465" y="762388"/>
                <a:ext cx="1098460" cy="18960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880" y="8174"/>
                    </a:moveTo>
                    <a:lnTo>
                      <a:pt x="6880" y="21600"/>
                    </a:lnTo>
                    <a:lnTo>
                      <a:pt x="0" y="13463"/>
                    </a:lnTo>
                    <a:lnTo>
                      <a:pt x="0" y="25"/>
                    </a:lnTo>
                    <a:lnTo>
                      <a:pt x="6880" y="8174"/>
                    </a:lnTo>
                    <a:lnTo>
                      <a:pt x="0" y="0"/>
                    </a:lnTo>
                    <a:lnTo>
                      <a:pt x="14716" y="24"/>
                    </a:lnTo>
                    <a:lnTo>
                      <a:pt x="21600" y="8174"/>
                    </a:lnTo>
                    <a:lnTo>
                      <a:pt x="6880" y="8174"/>
                    </a:lnTo>
                    <a:lnTo>
                      <a:pt x="21567" y="8174"/>
                    </a:lnTo>
                    <a:lnTo>
                      <a:pt x="21567" y="21600"/>
                    </a:lnTo>
                    <a:lnTo>
                      <a:pt x="6880" y="21600"/>
                    </a:lnTo>
                    <a:lnTo>
                      <a:pt x="6880" y="8174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6" name="线条"/>
              <p:cNvSpPr/>
              <p:nvPr/>
            </p:nvSpPr>
            <p:spPr>
              <a:xfrm flipV="1">
                <a:off x="1618258" y="1707659"/>
                <a:ext cx="208328" cy="2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7" name="形状"/>
              <p:cNvSpPr/>
              <p:nvPr/>
            </p:nvSpPr>
            <p:spPr>
              <a:xfrm>
                <a:off x="867098" y="440375"/>
                <a:ext cx="884926" cy="2536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292" y="8176"/>
                    </a:moveTo>
                    <a:lnTo>
                      <a:pt x="11390" y="21600"/>
                    </a:lnTo>
                    <a:lnTo>
                      <a:pt x="0" y="13424"/>
                    </a:lnTo>
                    <a:lnTo>
                      <a:pt x="0" y="25"/>
                    </a:lnTo>
                    <a:lnTo>
                      <a:pt x="11292" y="8176"/>
                    </a:lnTo>
                    <a:lnTo>
                      <a:pt x="0" y="0"/>
                    </a:lnTo>
                    <a:lnTo>
                      <a:pt x="10262" y="1"/>
                    </a:lnTo>
                    <a:lnTo>
                      <a:pt x="21558" y="8176"/>
                    </a:lnTo>
                    <a:lnTo>
                      <a:pt x="11292" y="8176"/>
                    </a:lnTo>
                    <a:lnTo>
                      <a:pt x="21600" y="8176"/>
                    </a:lnTo>
                    <a:lnTo>
                      <a:pt x="21558" y="21600"/>
                    </a:lnTo>
                    <a:lnTo>
                      <a:pt x="11390" y="21600"/>
                    </a:lnTo>
                    <a:lnTo>
                      <a:pt x="11292" y="8176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58" name="线条"/>
              <p:cNvSpPr/>
              <p:nvPr/>
            </p:nvSpPr>
            <p:spPr>
              <a:xfrm flipV="1">
                <a:off x="968183" y="1707659"/>
                <a:ext cx="208328" cy="2"/>
              </a:xfrm>
              <a:prstGeom prst="lin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algn="l" defTabSz="470262">
                  <a:lnSpc>
                    <a:spcPct val="100000"/>
                  </a:lnSpc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9" name="形状"/>
              <p:cNvSpPr/>
              <p:nvPr/>
            </p:nvSpPr>
            <p:spPr>
              <a:xfrm>
                <a:off x="307274" y="69959"/>
                <a:ext cx="748843" cy="3275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361" y="8201"/>
                    </a:moveTo>
                    <a:lnTo>
                      <a:pt x="17361" y="21600"/>
                    </a:lnTo>
                    <a:lnTo>
                      <a:pt x="0" y="13424"/>
                    </a:lnTo>
                    <a:lnTo>
                      <a:pt x="0" y="25"/>
                    </a:lnTo>
                    <a:lnTo>
                      <a:pt x="17361" y="8201"/>
                    </a:lnTo>
                    <a:lnTo>
                      <a:pt x="0" y="0"/>
                    </a:lnTo>
                    <a:lnTo>
                      <a:pt x="4174" y="0"/>
                    </a:lnTo>
                    <a:lnTo>
                      <a:pt x="21600" y="8201"/>
                    </a:lnTo>
                    <a:lnTo>
                      <a:pt x="17361" y="8201"/>
                    </a:lnTo>
                    <a:lnTo>
                      <a:pt x="21544" y="8201"/>
                    </a:lnTo>
                    <a:lnTo>
                      <a:pt x="21544" y="21600"/>
                    </a:lnTo>
                    <a:lnTo>
                      <a:pt x="17361" y="21600"/>
                    </a:lnTo>
                    <a:lnTo>
                      <a:pt x="17361" y="8201"/>
                    </a:lnTo>
                    <a:close/>
                  </a:path>
                </a:pathLst>
              </a:custGeom>
              <a:solidFill>
                <a:srgbClr val="9D99FE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60" name="baseB"/>
              <p:cNvSpPr/>
              <p:nvPr/>
            </p:nvSpPr>
            <p:spPr>
              <a:xfrm>
                <a:off x="7104775" y="1402792"/>
                <a:ext cx="1841864" cy="7184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2251" tIns="52251" rIns="52251" bIns="52251" numCol="1" anchor="ctr">
                <a:noAutofit/>
              </a:bodyPr>
              <a:lstStyle>
                <a:lvl1pPr defTabSz="796834">
                  <a:lnSpc>
                    <a:spcPct val="100000"/>
                  </a:lnSpc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baseB</a:t>
                </a:r>
              </a:p>
            </p:txBody>
          </p:sp>
        </p:grpSp>
        <p:grpSp>
          <p:nvGrpSpPr>
            <p:cNvPr id="664" name="成组"/>
            <p:cNvGrpSpPr/>
            <p:nvPr/>
          </p:nvGrpSpPr>
          <p:grpSpPr>
            <a:xfrm>
              <a:off x="2884575" y="479615"/>
              <a:ext cx="3158843" cy="1270001"/>
              <a:chOff x="1942570" y="467744"/>
              <a:chExt cx="3158841" cy="1270000"/>
            </a:xfrm>
          </p:grpSpPr>
          <p:sp>
            <p:nvSpPr>
              <p:cNvPr id="662" name="Compare to"/>
              <p:cNvSpPr/>
              <p:nvPr/>
            </p:nvSpPr>
            <p:spPr>
              <a:xfrm>
                <a:off x="1942570" y="46774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2251" tIns="52251" rIns="52251" bIns="52251" numCol="1" anchor="ctr">
                <a:spAutoFit/>
              </a:bodyPr>
              <a:lstStyle>
                <a:lvl1pPr defTabSz="796834">
                  <a:lnSpc>
                    <a:spcPct val="100000"/>
                  </a:lnSpc>
                  <a:defRPr sz="5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Compare to</a:t>
                </a:r>
              </a:p>
            </p:txBody>
          </p:sp>
          <p:sp>
            <p:nvSpPr>
              <p:cNvPr id="663" name="线条"/>
              <p:cNvSpPr/>
              <p:nvPr/>
            </p:nvSpPr>
            <p:spPr>
              <a:xfrm>
                <a:off x="4004757" y="554669"/>
                <a:ext cx="1096656" cy="7832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8" h="21600" fill="norm" stroke="1" extrusionOk="0">
                    <a:moveTo>
                      <a:pt x="0" y="0"/>
                    </a:moveTo>
                    <a:cubicBezTo>
                      <a:pt x="7385" y="0"/>
                      <a:pt x="21600" y="1637"/>
                      <a:pt x="21447" y="21600"/>
                    </a:cubicBezTo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2251" tIns="52251" rIns="52251" bIns="52251" numCol="1" anchor="ctr">
                <a:no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988" y="275266"/>
            <a:ext cx="21396961" cy="11783834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矩形"/>
          <p:cNvSpPr/>
          <p:nvPr/>
        </p:nvSpPr>
        <p:spPr>
          <a:xfrm>
            <a:off x="5817325" y="744582"/>
            <a:ext cx="274321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69" name="矩形"/>
          <p:cNvSpPr/>
          <p:nvPr/>
        </p:nvSpPr>
        <p:spPr>
          <a:xfrm>
            <a:off x="5556068" y="744582"/>
            <a:ext cx="261258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0" name="矩形"/>
          <p:cNvSpPr/>
          <p:nvPr/>
        </p:nvSpPr>
        <p:spPr>
          <a:xfrm>
            <a:off x="6091645" y="744582"/>
            <a:ext cx="522515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1" name="矩形"/>
          <p:cNvSpPr/>
          <p:nvPr/>
        </p:nvSpPr>
        <p:spPr>
          <a:xfrm>
            <a:off x="8482148" y="744582"/>
            <a:ext cx="274321" cy="3618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2" name="矩形"/>
          <p:cNvSpPr/>
          <p:nvPr/>
        </p:nvSpPr>
        <p:spPr>
          <a:xfrm>
            <a:off x="8220891" y="744582"/>
            <a:ext cx="261258" cy="36706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3" name="矩形"/>
          <p:cNvSpPr/>
          <p:nvPr/>
        </p:nvSpPr>
        <p:spPr>
          <a:xfrm>
            <a:off x="8756468" y="757645"/>
            <a:ext cx="522515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4" name="矩形"/>
          <p:cNvSpPr/>
          <p:nvPr/>
        </p:nvSpPr>
        <p:spPr>
          <a:xfrm>
            <a:off x="11146971" y="744582"/>
            <a:ext cx="274321" cy="3931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5" name="矩形"/>
          <p:cNvSpPr/>
          <p:nvPr/>
        </p:nvSpPr>
        <p:spPr>
          <a:xfrm>
            <a:off x="10885713" y="744582"/>
            <a:ext cx="261259" cy="3931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6" name="矩形"/>
          <p:cNvSpPr/>
          <p:nvPr/>
        </p:nvSpPr>
        <p:spPr>
          <a:xfrm>
            <a:off x="11421291" y="744582"/>
            <a:ext cx="522515" cy="3931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7" name="矩形"/>
          <p:cNvSpPr/>
          <p:nvPr/>
        </p:nvSpPr>
        <p:spPr>
          <a:xfrm>
            <a:off x="13811794" y="744582"/>
            <a:ext cx="274321" cy="5277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8" name="矩形"/>
          <p:cNvSpPr/>
          <p:nvPr/>
        </p:nvSpPr>
        <p:spPr>
          <a:xfrm>
            <a:off x="13550537" y="744582"/>
            <a:ext cx="261258" cy="52773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79" name="矩形"/>
          <p:cNvSpPr/>
          <p:nvPr/>
        </p:nvSpPr>
        <p:spPr>
          <a:xfrm>
            <a:off x="14086113" y="744581"/>
            <a:ext cx="522516" cy="5277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0" name="矩形"/>
          <p:cNvSpPr/>
          <p:nvPr/>
        </p:nvSpPr>
        <p:spPr>
          <a:xfrm>
            <a:off x="16476617" y="744582"/>
            <a:ext cx="274321" cy="74719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1" name="矩形"/>
          <p:cNvSpPr/>
          <p:nvPr/>
        </p:nvSpPr>
        <p:spPr>
          <a:xfrm>
            <a:off x="16215360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2" name="矩形"/>
          <p:cNvSpPr/>
          <p:nvPr/>
        </p:nvSpPr>
        <p:spPr>
          <a:xfrm>
            <a:off x="16750937" y="744582"/>
            <a:ext cx="522515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3" name="矩形"/>
          <p:cNvSpPr/>
          <p:nvPr/>
        </p:nvSpPr>
        <p:spPr>
          <a:xfrm>
            <a:off x="19141440" y="744582"/>
            <a:ext cx="274321" cy="74719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4" name="矩形"/>
          <p:cNvSpPr/>
          <p:nvPr/>
        </p:nvSpPr>
        <p:spPr>
          <a:xfrm>
            <a:off x="18880184" y="744582"/>
            <a:ext cx="261258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5" name="矩形"/>
          <p:cNvSpPr/>
          <p:nvPr/>
        </p:nvSpPr>
        <p:spPr>
          <a:xfrm>
            <a:off x="19415760" y="744582"/>
            <a:ext cx="522515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6" name="矩形"/>
          <p:cNvSpPr/>
          <p:nvPr/>
        </p:nvSpPr>
        <p:spPr>
          <a:xfrm>
            <a:off x="21806262" y="744582"/>
            <a:ext cx="274321" cy="96534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7" name="矩形"/>
          <p:cNvSpPr/>
          <p:nvPr/>
        </p:nvSpPr>
        <p:spPr>
          <a:xfrm>
            <a:off x="21545005" y="744582"/>
            <a:ext cx="261259" cy="96534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8" name="矩形"/>
          <p:cNvSpPr/>
          <p:nvPr/>
        </p:nvSpPr>
        <p:spPr>
          <a:xfrm>
            <a:off x="22080584" y="744584"/>
            <a:ext cx="522515" cy="96534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9" name="矩形"/>
          <p:cNvSpPr/>
          <p:nvPr/>
        </p:nvSpPr>
        <p:spPr>
          <a:xfrm>
            <a:off x="3230879" y="10136777"/>
            <a:ext cx="4258493" cy="561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90" name="矩形"/>
          <p:cNvSpPr/>
          <p:nvPr/>
        </p:nvSpPr>
        <p:spPr>
          <a:xfrm>
            <a:off x="3230879" y="9483634"/>
            <a:ext cx="4258493" cy="561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691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0" grpId="2"/>
      <p:bldP build="whole" bldLvl="1" animBg="1" rev="0" advAuto="0" spid="682" grpId="6"/>
      <p:bldP build="whole" bldLvl="1" animBg="1" rev="0" advAuto="0" spid="673" grpId="3"/>
      <p:bldP build="whole" bldLvl="1" animBg="1" rev="0" advAuto="0" spid="676" grpId="4"/>
      <p:bldP build="whole" bldLvl="1" animBg="1" rev="0" advAuto="0" spid="688" grpId="8"/>
      <p:bldP build="whole" bldLvl="1" animBg="1" rev="0" advAuto="0" spid="679" grpId="5"/>
      <p:bldP build="whole" bldLvl="1" animBg="1" rev="0" advAuto="0" spid="685" grpId="7"/>
      <p:bldP build="whole" bldLvl="1" animBg="1" rev="0" advAuto="0" spid="68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ow transferable are features in deep neural net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504">
              <a:defRPr spc="-71" sz="7168"/>
            </a:lvl1pPr>
          </a:lstStyle>
          <a:p>
            <a:pPr/>
            <a:r>
              <a:t>How transferable are features in deep neural networks?</a:t>
            </a:r>
          </a:p>
        </p:txBody>
      </p:sp>
      <p:sp>
        <p:nvSpPr>
          <p:cNvPr id="164" name="Motiv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  <a:p>
            <a:pPr/>
            <a:r>
              <a:t>*Experiments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成组"/>
          <p:cNvGrpSpPr/>
          <p:nvPr/>
        </p:nvGrpSpPr>
        <p:grpSpPr>
          <a:xfrm>
            <a:off x="5164182" y="849085"/>
            <a:ext cx="15931310" cy="10080899"/>
            <a:chOff x="1956690" y="0"/>
            <a:chExt cx="15931309" cy="10080897"/>
          </a:xfrm>
        </p:grpSpPr>
        <p:sp>
          <p:nvSpPr>
            <p:cNvPr id="695" name="线条"/>
            <p:cNvSpPr/>
            <p:nvPr/>
          </p:nvSpPr>
          <p:spPr>
            <a:xfrm flipH="1">
              <a:off x="1956690" y="6565495"/>
              <a:ext cx="1" cy="16082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6" name="线条"/>
            <p:cNvSpPr/>
            <p:nvPr/>
          </p:nvSpPr>
          <p:spPr>
            <a:xfrm>
              <a:off x="16603123" y="5329644"/>
              <a:ext cx="1" cy="314843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7" name="线条"/>
            <p:cNvSpPr/>
            <p:nvPr/>
          </p:nvSpPr>
          <p:spPr>
            <a:xfrm>
              <a:off x="14018862" y="4012990"/>
              <a:ext cx="2627782" cy="8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8" name="形状"/>
            <p:cNvSpPr/>
            <p:nvPr/>
          </p:nvSpPr>
          <p:spPr>
            <a:xfrm>
              <a:off x="11694754" y="2271631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99" name="线条"/>
            <p:cNvSpPr/>
            <p:nvPr/>
          </p:nvSpPr>
          <p:spPr>
            <a:xfrm flipV="1">
              <a:off x="11531764" y="4010294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0" name="形状"/>
            <p:cNvSpPr/>
            <p:nvPr/>
          </p:nvSpPr>
          <p:spPr>
            <a:xfrm>
              <a:off x="9334213" y="2271631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1" name="矩形"/>
            <p:cNvSpPr/>
            <p:nvPr/>
          </p:nvSpPr>
          <p:spPr>
            <a:xfrm>
              <a:off x="14579853" y="0"/>
              <a:ext cx="349710" cy="8020602"/>
            </a:xfrm>
            <a:prstGeom prst="rect">
              <a:avLst/>
            </a:pr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2" name="矩形"/>
            <p:cNvSpPr/>
            <p:nvPr/>
          </p:nvSpPr>
          <p:spPr>
            <a:xfrm>
              <a:off x="15506607" y="0"/>
              <a:ext cx="349711" cy="8020602"/>
            </a:xfrm>
            <a:prstGeom prst="rect">
              <a:avLst/>
            </a:pr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3" name="矩形"/>
            <p:cNvSpPr/>
            <p:nvPr/>
          </p:nvSpPr>
          <p:spPr>
            <a:xfrm>
              <a:off x="16431839" y="2553788"/>
              <a:ext cx="352698" cy="2913019"/>
            </a:xfrm>
            <a:prstGeom prst="rect">
              <a:avLst/>
            </a:pr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4" name="线条"/>
            <p:cNvSpPr/>
            <p:nvPr/>
          </p:nvSpPr>
          <p:spPr>
            <a:xfrm flipV="1">
              <a:off x="9180450" y="4010297"/>
              <a:ext cx="502343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5" name="形状"/>
            <p:cNvSpPr/>
            <p:nvPr/>
          </p:nvSpPr>
          <p:spPr>
            <a:xfrm>
              <a:off x="6959522" y="2266249"/>
              <a:ext cx="2455687" cy="348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9" y="8214"/>
                  </a:moveTo>
                  <a:lnTo>
                    <a:pt x="5654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5654" y="8174"/>
                  </a:lnTo>
                  <a:lnTo>
                    <a:pt x="0" y="0"/>
                  </a:lnTo>
                  <a:lnTo>
                    <a:pt x="15878" y="2"/>
                  </a:lnTo>
                  <a:lnTo>
                    <a:pt x="21600" y="8187"/>
                  </a:lnTo>
                  <a:lnTo>
                    <a:pt x="5654" y="8174"/>
                  </a:lnTo>
                  <a:lnTo>
                    <a:pt x="21595" y="8179"/>
                  </a:lnTo>
                  <a:lnTo>
                    <a:pt x="21503" y="21575"/>
                  </a:lnTo>
                  <a:lnTo>
                    <a:pt x="5654" y="21600"/>
                  </a:lnTo>
                  <a:lnTo>
                    <a:pt x="5689" y="8214"/>
                  </a:lnTo>
                  <a:close/>
                </a:path>
              </a:pathLst>
            </a:cu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6" name="线条"/>
            <p:cNvSpPr/>
            <p:nvPr/>
          </p:nvSpPr>
          <p:spPr>
            <a:xfrm flipV="1">
              <a:off x="6829136" y="4010297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7" name="形状"/>
            <p:cNvSpPr/>
            <p:nvPr/>
          </p:nvSpPr>
          <p:spPr>
            <a:xfrm>
              <a:off x="4381450" y="1725834"/>
              <a:ext cx="2648745" cy="4582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0" y="8174"/>
                  </a:moveTo>
                  <a:lnTo>
                    <a:pt x="6880" y="21600"/>
                  </a:lnTo>
                  <a:lnTo>
                    <a:pt x="0" y="13463"/>
                  </a:lnTo>
                  <a:lnTo>
                    <a:pt x="0" y="25"/>
                  </a:lnTo>
                  <a:lnTo>
                    <a:pt x="6880" y="8174"/>
                  </a:lnTo>
                  <a:lnTo>
                    <a:pt x="0" y="0"/>
                  </a:lnTo>
                  <a:lnTo>
                    <a:pt x="14716" y="24"/>
                  </a:lnTo>
                  <a:lnTo>
                    <a:pt x="21600" y="8174"/>
                  </a:lnTo>
                  <a:lnTo>
                    <a:pt x="6880" y="8174"/>
                  </a:lnTo>
                  <a:lnTo>
                    <a:pt x="21567" y="8174"/>
                  </a:lnTo>
                  <a:lnTo>
                    <a:pt x="21567" y="21600"/>
                  </a:lnTo>
                  <a:lnTo>
                    <a:pt x="6880" y="21600"/>
                  </a:lnTo>
                  <a:lnTo>
                    <a:pt x="6880" y="8174"/>
                  </a:lnTo>
                  <a:close/>
                </a:path>
              </a:pathLst>
            </a:custGeom>
            <a:solidFill>
              <a:srgbClr val="9D99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8" name="B Images"/>
            <p:cNvSpPr/>
            <p:nvPr/>
          </p:nvSpPr>
          <p:spPr>
            <a:xfrm>
              <a:off x="2085352" y="85235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Images</a:t>
              </a:r>
            </a:p>
          </p:txBody>
        </p:sp>
        <p:sp>
          <p:nvSpPr>
            <p:cNvPr id="709" name="B Labels"/>
            <p:cNvSpPr/>
            <p:nvPr/>
          </p:nvSpPr>
          <p:spPr>
            <a:xfrm>
              <a:off x="16618000" y="88108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Labels</a:t>
              </a:r>
            </a:p>
          </p:txBody>
        </p:sp>
        <p:sp>
          <p:nvSpPr>
            <p:cNvPr id="710" name="线条"/>
            <p:cNvSpPr/>
            <p:nvPr/>
          </p:nvSpPr>
          <p:spPr>
            <a:xfrm flipV="1">
              <a:off x="4347193" y="4010297"/>
              <a:ext cx="502344" cy="4"/>
            </a:xfrm>
            <a:prstGeom prst="lin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12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3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4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成组"/>
          <p:cNvGrpSpPr/>
          <p:nvPr/>
        </p:nvGrpSpPr>
        <p:grpSpPr>
          <a:xfrm>
            <a:off x="5164182" y="6178729"/>
            <a:ext cx="15931310" cy="4751255"/>
            <a:chOff x="1956690" y="0"/>
            <a:chExt cx="15931309" cy="4751253"/>
          </a:xfrm>
        </p:grpSpPr>
        <p:sp>
          <p:nvSpPr>
            <p:cNvPr id="716" name="线条"/>
            <p:cNvSpPr/>
            <p:nvPr/>
          </p:nvSpPr>
          <p:spPr>
            <a:xfrm flipH="1">
              <a:off x="1956690" y="1235850"/>
              <a:ext cx="1" cy="160820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7" name="线条"/>
            <p:cNvSpPr/>
            <p:nvPr/>
          </p:nvSpPr>
          <p:spPr>
            <a:xfrm>
              <a:off x="16603123" y="0"/>
              <a:ext cx="1" cy="31484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8" name="B Images"/>
            <p:cNvSpPr/>
            <p:nvPr/>
          </p:nvSpPr>
          <p:spPr>
            <a:xfrm>
              <a:off x="2085352" y="31938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Images</a:t>
              </a:r>
            </a:p>
          </p:txBody>
        </p:sp>
        <p:sp>
          <p:nvSpPr>
            <p:cNvPr id="719" name="B Labels"/>
            <p:cNvSpPr/>
            <p:nvPr/>
          </p:nvSpPr>
          <p:spPr>
            <a:xfrm>
              <a:off x="16618000" y="34812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Labels</a:t>
              </a:r>
            </a:p>
          </p:txBody>
        </p:sp>
      </p:grpSp>
      <p:sp>
        <p:nvSpPr>
          <p:cNvPr id="721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2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3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4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5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6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7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8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9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0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1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2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3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4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5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738" name="成组"/>
          <p:cNvGrpSpPr/>
          <p:nvPr/>
        </p:nvGrpSpPr>
        <p:grpSpPr>
          <a:xfrm>
            <a:off x="4994366" y="5538651"/>
            <a:ext cx="600892" cy="753234"/>
            <a:chOff x="0" y="0"/>
            <a:chExt cx="600891" cy="753232"/>
          </a:xfrm>
        </p:grpSpPr>
        <p:sp>
          <p:nvSpPr>
            <p:cNvPr id="736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37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741" name="成组"/>
          <p:cNvGrpSpPr/>
          <p:nvPr/>
        </p:nvGrpSpPr>
        <p:grpSpPr>
          <a:xfrm>
            <a:off x="7084422" y="5538651"/>
            <a:ext cx="600893" cy="753234"/>
            <a:chOff x="0" y="0"/>
            <a:chExt cx="600891" cy="753232"/>
          </a:xfrm>
        </p:grpSpPr>
        <p:sp>
          <p:nvSpPr>
            <p:cNvPr id="739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40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成组"/>
          <p:cNvGrpSpPr/>
          <p:nvPr/>
        </p:nvGrpSpPr>
        <p:grpSpPr>
          <a:xfrm>
            <a:off x="5164182" y="6178729"/>
            <a:ext cx="15931310" cy="4751255"/>
            <a:chOff x="1956690" y="0"/>
            <a:chExt cx="15931309" cy="4751253"/>
          </a:xfrm>
        </p:grpSpPr>
        <p:sp>
          <p:nvSpPr>
            <p:cNvPr id="743" name="线条"/>
            <p:cNvSpPr/>
            <p:nvPr/>
          </p:nvSpPr>
          <p:spPr>
            <a:xfrm flipH="1">
              <a:off x="1956690" y="1235850"/>
              <a:ext cx="1" cy="160820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4" name="线条"/>
            <p:cNvSpPr/>
            <p:nvPr/>
          </p:nvSpPr>
          <p:spPr>
            <a:xfrm>
              <a:off x="16603123" y="0"/>
              <a:ext cx="1" cy="31484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5" name="B Images"/>
            <p:cNvSpPr/>
            <p:nvPr/>
          </p:nvSpPr>
          <p:spPr>
            <a:xfrm>
              <a:off x="2085352" y="31938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Images</a:t>
              </a:r>
            </a:p>
          </p:txBody>
        </p:sp>
        <p:sp>
          <p:nvSpPr>
            <p:cNvPr id="746" name="B Labels"/>
            <p:cNvSpPr/>
            <p:nvPr/>
          </p:nvSpPr>
          <p:spPr>
            <a:xfrm>
              <a:off x="16618000" y="34812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7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600">
                  <a:latin typeface="Helvetica"/>
                  <a:ea typeface="Helvetica"/>
                  <a:cs typeface="Helvetica"/>
                  <a:sym typeface="Helvetica"/>
                </a:rPr>
                <a:t>B</a:t>
              </a:r>
              <a:r>
                <a:t> Labels</a:t>
              </a:r>
            </a:p>
          </p:txBody>
        </p:sp>
      </p:grpSp>
      <p:sp>
        <p:nvSpPr>
          <p:cNvPr id="748" name="线条"/>
          <p:cNvSpPr/>
          <p:nvPr/>
        </p:nvSpPr>
        <p:spPr>
          <a:xfrm>
            <a:off x="17226356" y="4862076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9" name="形状"/>
          <p:cNvSpPr/>
          <p:nvPr/>
        </p:nvSpPr>
        <p:spPr>
          <a:xfrm>
            <a:off x="14902246" y="3120716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0" name="线条"/>
          <p:cNvSpPr/>
          <p:nvPr/>
        </p:nvSpPr>
        <p:spPr>
          <a:xfrm flipV="1">
            <a:off x="14739256" y="485937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1" name="形状"/>
          <p:cNvSpPr/>
          <p:nvPr/>
        </p:nvSpPr>
        <p:spPr>
          <a:xfrm>
            <a:off x="12541705" y="3120716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2" name="矩形"/>
          <p:cNvSpPr/>
          <p:nvPr/>
        </p:nvSpPr>
        <p:spPr>
          <a:xfrm>
            <a:off x="17787345" y="849085"/>
            <a:ext cx="349711" cy="8020603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3" name="矩形"/>
          <p:cNvSpPr/>
          <p:nvPr/>
        </p:nvSpPr>
        <p:spPr>
          <a:xfrm>
            <a:off x="18714099" y="849085"/>
            <a:ext cx="349711" cy="8020603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4" name="矩形"/>
          <p:cNvSpPr/>
          <p:nvPr/>
        </p:nvSpPr>
        <p:spPr>
          <a:xfrm>
            <a:off x="19639331" y="3402874"/>
            <a:ext cx="352698" cy="2913018"/>
          </a:xfrm>
          <a:prstGeom prst="rect">
            <a:avLst/>
          </a:pr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5" name="线条"/>
          <p:cNvSpPr/>
          <p:nvPr/>
        </p:nvSpPr>
        <p:spPr>
          <a:xfrm flipV="1">
            <a:off x="12387943" y="4859382"/>
            <a:ext cx="502343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6" name="形状"/>
          <p:cNvSpPr/>
          <p:nvPr/>
        </p:nvSpPr>
        <p:spPr>
          <a:xfrm>
            <a:off x="10167013" y="311533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7" name="线条"/>
          <p:cNvSpPr/>
          <p:nvPr/>
        </p:nvSpPr>
        <p:spPr>
          <a:xfrm flipV="1">
            <a:off x="10036628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8" name="形状"/>
          <p:cNvSpPr/>
          <p:nvPr/>
        </p:nvSpPr>
        <p:spPr>
          <a:xfrm>
            <a:off x="7588942" y="2574919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9" name="线条"/>
          <p:cNvSpPr/>
          <p:nvPr/>
        </p:nvSpPr>
        <p:spPr>
          <a:xfrm flipV="1">
            <a:off x="7554685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0" name="形状"/>
          <p:cNvSpPr/>
          <p:nvPr/>
        </p:nvSpPr>
        <p:spPr>
          <a:xfrm>
            <a:off x="5743393" y="179670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61" name="线条"/>
          <p:cNvSpPr/>
          <p:nvPr/>
        </p:nvSpPr>
        <p:spPr>
          <a:xfrm flipV="1">
            <a:off x="5987142" y="485938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2" name="形状"/>
          <p:cNvSpPr/>
          <p:nvPr/>
        </p:nvSpPr>
        <p:spPr>
          <a:xfrm>
            <a:off x="4393473" y="90150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9D99FE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765" name="成组"/>
          <p:cNvGrpSpPr/>
          <p:nvPr/>
        </p:nvGrpSpPr>
        <p:grpSpPr>
          <a:xfrm>
            <a:off x="4994366" y="5538651"/>
            <a:ext cx="600892" cy="753234"/>
            <a:chOff x="0" y="0"/>
            <a:chExt cx="600891" cy="753232"/>
          </a:xfrm>
        </p:grpSpPr>
        <p:sp>
          <p:nvSpPr>
            <p:cNvPr id="763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4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768" name="成组"/>
          <p:cNvGrpSpPr/>
          <p:nvPr/>
        </p:nvGrpSpPr>
        <p:grpSpPr>
          <a:xfrm>
            <a:off x="7084422" y="5538651"/>
            <a:ext cx="600893" cy="753234"/>
            <a:chOff x="0" y="0"/>
            <a:chExt cx="600891" cy="753232"/>
          </a:xfrm>
        </p:grpSpPr>
        <p:sp>
          <p:nvSpPr>
            <p:cNvPr id="766" name="圆角矩形"/>
            <p:cNvSpPr/>
            <p:nvPr/>
          </p:nvSpPr>
          <p:spPr>
            <a:xfrm>
              <a:off x="0" y="269906"/>
              <a:ext cx="600892" cy="483327"/>
            </a:xfrm>
            <a:prstGeom prst="roundRect">
              <a:avLst>
                <a:gd name="adj" fmla="val 31095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7" name="线条"/>
            <p:cNvSpPr/>
            <p:nvPr/>
          </p:nvSpPr>
          <p:spPr>
            <a:xfrm>
              <a:off x="140998" y="0"/>
              <a:ext cx="324483" cy="2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98"/>
                  </a:moveTo>
                  <a:cubicBezTo>
                    <a:pt x="0" y="14787"/>
                    <a:pt x="500" y="0"/>
                    <a:pt x="10748" y="0"/>
                  </a:cubicBezTo>
                  <a:cubicBezTo>
                    <a:pt x="20996" y="0"/>
                    <a:pt x="21600" y="15153"/>
                    <a:pt x="21600" y="2160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769" name="selffer…"/>
          <p:cNvSpPr/>
          <p:nvPr/>
        </p:nvSpPr>
        <p:spPr>
          <a:xfrm>
            <a:off x="20118838" y="3938451"/>
            <a:ext cx="292608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selffer</a:t>
            </a:r>
          </a:p>
          <a:p>
            <a: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BnB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result_transfer_pres_00_crop.pdf" descr="result_transfer_pres_00_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988" y="275266"/>
            <a:ext cx="21396961" cy="11783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result_transfer_pres_00_crop.pdf" descr="result_transfer_pres_00_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988" y="275266"/>
            <a:ext cx="21396961" cy="11783834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矩形"/>
          <p:cNvSpPr/>
          <p:nvPr/>
        </p:nvSpPr>
        <p:spPr>
          <a:xfrm>
            <a:off x="5569130" y="744582"/>
            <a:ext cx="522516" cy="35008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4" name="矩形"/>
          <p:cNvSpPr/>
          <p:nvPr/>
        </p:nvSpPr>
        <p:spPr>
          <a:xfrm>
            <a:off x="8233953" y="757645"/>
            <a:ext cx="522516" cy="3618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5" name="矩形"/>
          <p:cNvSpPr/>
          <p:nvPr/>
        </p:nvSpPr>
        <p:spPr>
          <a:xfrm>
            <a:off x="10898777" y="744582"/>
            <a:ext cx="522515" cy="3931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6" name="矩形"/>
          <p:cNvSpPr/>
          <p:nvPr/>
        </p:nvSpPr>
        <p:spPr>
          <a:xfrm>
            <a:off x="13563600" y="744581"/>
            <a:ext cx="522515" cy="5277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7" name="矩形"/>
          <p:cNvSpPr/>
          <p:nvPr/>
        </p:nvSpPr>
        <p:spPr>
          <a:xfrm>
            <a:off x="16228423" y="744582"/>
            <a:ext cx="522515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8" name="矩形"/>
          <p:cNvSpPr/>
          <p:nvPr/>
        </p:nvSpPr>
        <p:spPr>
          <a:xfrm>
            <a:off x="18893246" y="744582"/>
            <a:ext cx="522516" cy="7471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9" name="矩形"/>
          <p:cNvSpPr/>
          <p:nvPr/>
        </p:nvSpPr>
        <p:spPr>
          <a:xfrm>
            <a:off x="21558068" y="744584"/>
            <a:ext cx="522515" cy="96534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0" name="矩形"/>
          <p:cNvSpPr/>
          <p:nvPr/>
        </p:nvSpPr>
        <p:spPr>
          <a:xfrm>
            <a:off x="3283130" y="9509759"/>
            <a:ext cx="4258493" cy="561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781" name="result_transfer_pres_00_crop.pdf" descr="result_transfer_pres_00_crop.pdf"/>
          <p:cNvPicPr>
            <a:picLocks noChangeAspect="1"/>
          </p:cNvPicPr>
          <p:nvPr/>
        </p:nvPicPr>
        <p:blipFill>
          <a:blip r:embed="rId2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5" grpId="4"/>
      <p:bldP build="whole" bldLvl="1" animBg="1" rev="0" advAuto="0" spid="779" grpId="8"/>
      <p:bldP build="whole" bldLvl="1" animBg="1" rev="0" advAuto="0" spid="776" grpId="5"/>
      <p:bldP build="whole" bldLvl="1" animBg="1" rev="0" advAuto="0" spid="777" grpId="6"/>
      <p:bldP build="whole" bldLvl="1" animBg="1" rev="0" advAuto="0" spid="773" grpId="2"/>
      <p:bldP build="whole" bldLvl="1" animBg="1" rev="0" advAuto="0" spid="780" grpId="1"/>
      <p:bldP build="whole" bldLvl="1" animBg="1" rev="0" advAuto="0" spid="774" grpId="3"/>
      <p:bldP build="whole" bldLvl="1" animBg="1" rev="0" advAuto="0" spid="77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result_transfer_pres_01_crop.pdf" descr="result_transfer_pres_01_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19" y="273751"/>
            <a:ext cx="21396962" cy="11783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result_transfer_pres_02_crop.pdf" descr="result_transfer_pres_02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988" y="274319"/>
            <a:ext cx="21396961" cy="11783835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Fragile…"/>
          <p:cNvSpPr/>
          <p:nvPr/>
        </p:nvSpPr>
        <p:spPr>
          <a:xfrm>
            <a:off x="14086747" y="3108959"/>
            <a:ext cx="3808458" cy="1502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Fragile</a:t>
            </a:r>
          </a:p>
          <a:p>
            <a: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co-adaptation</a:t>
            </a:r>
          </a:p>
        </p:txBody>
      </p:sp>
      <p:sp>
        <p:nvSpPr>
          <p:cNvPr id="788" name="Performance drops due to..."/>
          <p:cNvSpPr/>
          <p:nvPr/>
        </p:nvSpPr>
        <p:spPr>
          <a:xfrm>
            <a:off x="8243109" y="1069521"/>
            <a:ext cx="74999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Performance drops due to...</a:t>
            </a:r>
          </a:p>
        </p:txBody>
      </p:sp>
      <p:pic>
        <p:nvPicPr>
          <p:cNvPr id="789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Representation…"/>
          <p:cNvSpPr/>
          <p:nvPr/>
        </p:nvSpPr>
        <p:spPr>
          <a:xfrm>
            <a:off x="17930293" y="4669971"/>
            <a:ext cx="4102383" cy="1502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Representation</a:t>
            </a:r>
          </a:p>
          <a:p>
            <a: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specificity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8" grpId="1"/>
      <p:bldP build="whole" bldLvl="1" animBg="1" rev="0" advAuto="0" spid="790" grpId="3"/>
      <p:bldP build="whole" bldLvl="1" animBg="1" rev="0" advAuto="0" spid="787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esult_transfer_pres_03_crop.pdf" descr="result_transfer_pres_03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988" y="274319"/>
            <a:ext cx="21396961" cy="1178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result_transfer_pres_04_crop.pdf" descr="result_transfer_pres_04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988" y="274319"/>
            <a:ext cx="21396961" cy="1178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esult_transfer_pres_05_crop.pdf" descr="result_transfer_pres_05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988" y="274319"/>
            <a:ext cx="21396961" cy="1178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result_transfer_pres_06_crop.pdf" descr="result_transfer_pres_06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8018" y="274319"/>
            <a:ext cx="21394899" cy="11782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result_transfer_pres_06_crop.pdf" descr="result_transfer_pres_06_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8018" y="274319"/>
            <a:ext cx="21394899" cy="11782699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Transfer + fine-tuning improves generalization"/>
          <p:cNvSpPr/>
          <p:nvPr/>
        </p:nvSpPr>
        <p:spPr>
          <a:xfrm>
            <a:off x="9947270" y="1892481"/>
            <a:ext cx="1208614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Transfer + fine-tuning improves generalization</a:t>
            </a:r>
          </a:p>
        </p:txBody>
      </p:sp>
      <p:pic>
        <p:nvPicPr>
          <p:cNvPr id="816" name="result_transfer_pres_00_crop.pdf" descr="result_transfer_pres_00_crop.pdf"/>
          <p:cNvPicPr>
            <a:picLocks noChangeAspect="1"/>
          </p:cNvPicPr>
          <p:nvPr/>
        </p:nvPicPr>
        <p:blipFill>
          <a:blip r:embed="rId4">
            <a:extLst/>
          </a:blip>
          <a:srcRect l="29425" t="95999" r="23260" b="0"/>
          <a:stretch>
            <a:fillRect/>
          </a:stretch>
        </p:blipFill>
        <p:spPr>
          <a:xfrm>
            <a:off x="5291469" y="11599816"/>
            <a:ext cx="15303290" cy="7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ecko"/>
          <p:cNvSpPr/>
          <p:nvPr/>
        </p:nvSpPr>
        <p:spPr>
          <a:xfrm>
            <a:off x="3578039" y="3814354"/>
            <a:ext cx="2122627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gecko</a:t>
            </a:r>
          </a:p>
        </p:txBody>
      </p:sp>
      <p:sp>
        <p:nvSpPr>
          <p:cNvPr id="821" name="toucan"/>
          <p:cNvSpPr/>
          <p:nvPr/>
        </p:nvSpPr>
        <p:spPr>
          <a:xfrm>
            <a:off x="18718830" y="4676502"/>
            <a:ext cx="2366955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7A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toucan</a:t>
            </a:r>
          </a:p>
        </p:txBody>
      </p:sp>
      <p:sp>
        <p:nvSpPr>
          <p:cNvPr id="822" name="panther"/>
          <p:cNvSpPr/>
          <p:nvPr/>
        </p:nvSpPr>
        <p:spPr>
          <a:xfrm>
            <a:off x="5087690" y="8412480"/>
            <a:ext cx="2624442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C9D20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panther</a:t>
            </a:r>
          </a:p>
        </p:txBody>
      </p:sp>
      <p:sp>
        <p:nvSpPr>
          <p:cNvPr id="823" name="rabbit"/>
          <p:cNvSpPr/>
          <p:nvPr/>
        </p:nvSpPr>
        <p:spPr>
          <a:xfrm>
            <a:off x="6470934" y="9797142"/>
            <a:ext cx="201434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CB70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rabbit</a:t>
            </a:r>
          </a:p>
        </p:txBody>
      </p:sp>
      <p:sp>
        <p:nvSpPr>
          <p:cNvPr id="824" name="lion"/>
          <p:cNvSpPr/>
          <p:nvPr/>
        </p:nvSpPr>
        <p:spPr>
          <a:xfrm>
            <a:off x="16104730" y="7772399"/>
            <a:ext cx="1268949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A1A50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lion</a:t>
            </a:r>
          </a:p>
        </p:txBody>
      </p:sp>
      <p:sp>
        <p:nvSpPr>
          <p:cNvPr id="825" name="binoculars"/>
          <p:cNvSpPr/>
          <p:nvPr/>
        </p:nvSpPr>
        <p:spPr>
          <a:xfrm>
            <a:off x="18468348" y="6753496"/>
            <a:ext cx="3504441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DC5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binoculars</a:t>
            </a:r>
          </a:p>
        </p:txBody>
      </p:sp>
      <p:sp>
        <p:nvSpPr>
          <p:cNvPr id="826" name="radiator"/>
          <p:cNvSpPr/>
          <p:nvPr/>
        </p:nvSpPr>
        <p:spPr>
          <a:xfrm>
            <a:off x="15016293" y="5891348"/>
            <a:ext cx="2636855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D52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radiator</a:t>
            </a:r>
          </a:p>
        </p:txBody>
      </p:sp>
      <p:sp>
        <p:nvSpPr>
          <p:cNvPr id="827" name="bookshop"/>
          <p:cNvSpPr/>
          <p:nvPr/>
        </p:nvSpPr>
        <p:spPr>
          <a:xfrm>
            <a:off x="18212764" y="8830491"/>
            <a:ext cx="3396928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AC37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bookshop</a:t>
            </a:r>
          </a:p>
        </p:txBody>
      </p:sp>
      <p:sp>
        <p:nvSpPr>
          <p:cNvPr id="828" name="baseball"/>
          <p:cNvSpPr/>
          <p:nvPr/>
        </p:nvSpPr>
        <p:spPr>
          <a:xfrm>
            <a:off x="6754937" y="7210696"/>
            <a:ext cx="285411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6C33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baseball</a:t>
            </a:r>
          </a:p>
        </p:txBody>
      </p:sp>
      <p:sp>
        <p:nvSpPr>
          <p:cNvPr id="829" name="fire truck"/>
          <p:cNvSpPr/>
          <p:nvPr/>
        </p:nvSpPr>
        <p:spPr>
          <a:xfrm>
            <a:off x="4423822" y="5577839"/>
            <a:ext cx="2976298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C4A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fire truck</a:t>
            </a:r>
          </a:p>
        </p:txBody>
      </p:sp>
      <p:sp>
        <p:nvSpPr>
          <p:cNvPr id="830" name="garbage truck"/>
          <p:cNvSpPr/>
          <p:nvPr/>
        </p:nvSpPr>
        <p:spPr>
          <a:xfrm>
            <a:off x="13348491" y="4193176"/>
            <a:ext cx="4669732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CF8B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garbage truck</a:t>
            </a:r>
          </a:p>
        </p:txBody>
      </p:sp>
      <p:sp>
        <p:nvSpPr>
          <p:cNvPr id="831" name="gorilla"/>
          <p:cNvSpPr/>
          <p:nvPr/>
        </p:nvSpPr>
        <p:spPr>
          <a:xfrm>
            <a:off x="3595973" y="10358845"/>
            <a:ext cx="208090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C27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gorilla</a:t>
            </a:r>
          </a:p>
        </p:txBody>
      </p:sp>
      <p:sp>
        <p:nvSpPr>
          <p:cNvPr id="832" name="Dataset A: random"/>
          <p:cNvSpPr/>
          <p:nvPr/>
        </p:nvSpPr>
        <p:spPr>
          <a:xfrm>
            <a:off x="2264228" y="2553425"/>
            <a:ext cx="926156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Dataset A: random</a:t>
            </a:r>
          </a:p>
        </p:txBody>
      </p:sp>
      <p:sp>
        <p:nvSpPr>
          <p:cNvPr id="833" name="Dataset B: random"/>
          <p:cNvSpPr/>
          <p:nvPr/>
        </p:nvSpPr>
        <p:spPr>
          <a:xfrm>
            <a:off x="13739948" y="2559956"/>
            <a:ext cx="872599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Dataset B: random</a:t>
            </a:r>
          </a:p>
        </p:txBody>
      </p:sp>
      <p:sp>
        <p:nvSpPr>
          <p:cNvPr id="834" name="ImageNet has many related categories..."/>
          <p:cNvSpPr/>
          <p:nvPr/>
        </p:nvSpPr>
        <p:spPr>
          <a:xfrm>
            <a:off x="5535628" y="613953"/>
            <a:ext cx="13314689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ImageNet has many related categories...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ecko"/>
          <p:cNvSpPr/>
          <p:nvPr/>
        </p:nvSpPr>
        <p:spPr>
          <a:xfrm>
            <a:off x="17045846" y="5695405"/>
            <a:ext cx="2122628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gecko</a:t>
            </a:r>
          </a:p>
        </p:txBody>
      </p:sp>
      <p:sp>
        <p:nvSpPr>
          <p:cNvPr id="837" name="toucan"/>
          <p:cNvSpPr/>
          <p:nvPr/>
        </p:nvSpPr>
        <p:spPr>
          <a:xfrm>
            <a:off x="16916156" y="6936377"/>
            <a:ext cx="2366955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7A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toucan</a:t>
            </a:r>
          </a:p>
        </p:txBody>
      </p:sp>
      <p:sp>
        <p:nvSpPr>
          <p:cNvPr id="838" name="panther"/>
          <p:cNvSpPr/>
          <p:nvPr/>
        </p:nvSpPr>
        <p:spPr>
          <a:xfrm>
            <a:off x="16896514" y="9575074"/>
            <a:ext cx="2624442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C9D20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panther</a:t>
            </a:r>
          </a:p>
        </p:txBody>
      </p:sp>
      <p:sp>
        <p:nvSpPr>
          <p:cNvPr id="839" name="rabbit"/>
          <p:cNvSpPr/>
          <p:nvPr/>
        </p:nvSpPr>
        <p:spPr>
          <a:xfrm>
            <a:off x="17104099" y="8399417"/>
            <a:ext cx="2014344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CB70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rabbit</a:t>
            </a:r>
          </a:p>
        </p:txBody>
      </p:sp>
      <p:sp>
        <p:nvSpPr>
          <p:cNvPr id="840" name="lion"/>
          <p:cNvSpPr/>
          <p:nvPr/>
        </p:nvSpPr>
        <p:spPr>
          <a:xfrm>
            <a:off x="17567769" y="10816045"/>
            <a:ext cx="1268950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A1A50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lion</a:t>
            </a:r>
          </a:p>
        </p:txBody>
      </p:sp>
      <p:sp>
        <p:nvSpPr>
          <p:cNvPr id="841" name="binoculars"/>
          <p:cNvSpPr/>
          <p:nvPr/>
        </p:nvSpPr>
        <p:spPr>
          <a:xfrm>
            <a:off x="4974416" y="9470571"/>
            <a:ext cx="3504441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DC5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binoculars</a:t>
            </a:r>
          </a:p>
        </p:txBody>
      </p:sp>
      <p:sp>
        <p:nvSpPr>
          <p:cNvPr id="842" name="radiator"/>
          <p:cNvSpPr/>
          <p:nvPr/>
        </p:nvSpPr>
        <p:spPr>
          <a:xfrm>
            <a:off x="5232214" y="6635931"/>
            <a:ext cx="2636855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D52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radiator</a:t>
            </a:r>
          </a:p>
        </p:txBody>
      </p:sp>
      <p:sp>
        <p:nvSpPr>
          <p:cNvPr id="843" name="bookshop"/>
          <p:cNvSpPr/>
          <p:nvPr/>
        </p:nvSpPr>
        <p:spPr>
          <a:xfrm>
            <a:off x="5032340" y="10593977"/>
            <a:ext cx="3396928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AC37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bookshop</a:t>
            </a:r>
          </a:p>
        </p:txBody>
      </p:sp>
      <p:sp>
        <p:nvSpPr>
          <p:cNvPr id="844" name="baseball"/>
          <p:cNvSpPr/>
          <p:nvPr/>
        </p:nvSpPr>
        <p:spPr>
          <a:xfrm>
            <a:off x="5122080" y="7955280"/>
            <a:ext cx="2854115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6C33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baseball</a:t>
            </a:r>
          </a:p>
        </p:txBody>
      </p:sp>
      <p:sp>
        <p:nvSpPr>
          <p:cNvPr id="845" name="fire truck"/>
          <p:cNvSpPr/>
          <p:nvPr/>
        </p:nvSpPr>
        <p:spPr>
          <a:xfrm>
            <a:off x="4737330" y="5329645"/>
            <a:ext cx="2976299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C4A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fire truck</a:t>
            </a:r>
          </a:p>
        </p:txBody>
      </p:sp>
      <p:sp>
        <p:nvSpPr>
          <p:cNvPr id="846" name="garbage truck"/>
          <p:cNvSpPr/>
          <p:nvPr/>
        </p:nvSpPr>
        <p:spPr>
          <a:xfrm>
            <a:off x="4204491" y="4010296"/>
            <a:ext cx="4669732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0CF8B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garbage truck</a:t>
            </a:r>
          </a:p>
        </p:txBody>
      </p:sp>
      <p:sp>
        <p:nvSpPr>
          <p:cNvPr id="847" name="gorilla"/>
          <p:cNvSpPr/>
          <p:nvPr/>
        </p:nvSpPr>
        <p:spPr>
          <a:xfrm>
            <a:off x="17063780" y="4232365"/>
            <a:ext cx="2080903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C27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gorilla</a:t>
            </a:r>
          </a:p>
        </p:txBody>
      </p:sp>
      <p:sp>
        <p:nvSpPr>
          <p:cNvPr id="848" name="Dataset A: man-made"/>
          <p:cNvSpPr/>
          <p:nvPr/>
        </p:nvSpPr>
        <p:spPr>
          <a:xfrm>
            <a:off x="1754776" y="2553425"/>
            <a:ext cx="1017596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Dataset A: man-made</a:t>
            </a:r>
          </a:p>
        </p:txBody>
      </p:sp>
      <p:sp>
        <p:nvSpPr>
          <p:cNvPr id="849" name="Dataset B: natural"/>
          <p:cNvSpPr/>
          <p:nvPr/>
        </p:nvSpPr>
        <p:spPr>
          <a:xfrm>
            <a:off x="13739948" y="2559956"/>
            <a:ext cx="872599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Dataset B: natural</a:t>
            </a:r>
          </a:p>
        </p:txBody>
      </p:sp>
      <p:sp>
        <p:nvSpPr>
          <p:cNvPr id="850" name="ImageNet has many related categories..."/>
          <p:cNvSpPr/>
          <p:nvPr/>
        </p:nvSpPr>
        <p:spPr>
          <a:xfrm>
            <a:off x="5535628" y="613953"/>
            <a:ext cx="13314689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ImageNet has many related categories...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result_random_nm_combined_crop_FINAL.pdf" descr="result_random_nm_combined_crop_FINAL.pdf"/>
          <p:cNvPicPr>
            <a:picLocks noChangeAspect="1"/>
          </p:cNvPicPr>
          <p:nvPr/>
        </p:nvPicPr>
        <p:blipFill>
          <a:blip r:embed="rId2">
            <a:extLst/>
          </a:blip>
          <a:srcRect l="0" t="33656" r="0" b="0"/>
          <a:stretch>
            <a:fillRect/>
          </a:stretch>
        </p:blipFill>
        <p:spPr>
          <a:xfrm>
            <a:off x="1878703" y="1489165"/>
            <a:ext cx="20628585" cy="991527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imilar A/B"/>
          <p:cNvSpPr/>
          <p:nvPr/>
        </p:nvSpPr>
        <p:spPr>
          <a:xfrm>
            <a:off x="18176211" y="2599508"/>
            <a:ext cx="376120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Similar A/B</a:t>
            </a:r>
          </a:p>
        </p:txBody>
      </p:sp>
      <p:sp>
        <p:nvSpPr>
          <p:cNvPr id="854" name="矩形"/>
          <p:cNvSpPr/>
          <p:nvPr/>
        </p:nvSpPr>
        <p:spPr>
          <a:xfrm>
            <a:off x="6601097" y="2717075"/>
            <a:ext cx="4663441" cy="1567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5" name="矩形"/>
          <p:cNvSpPr/>
          <p:nvPr/>
        </p:nvSpPr>
        <p:spPr>
          <a:xfrm>
            <a:off x="8625840" y="3161211"/>
            <a:ext cx="4663441" cy="1567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6" name="矩形"/>
          <p:cNvSpPr/>
          <p:nvPr/>
        </p:nvSpPr>
        <p:spPr>
          <a:xfrm>
            <a:off x="11173097" y="3892731"/>
            <a:ext cx="4663441" cy="1567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7" name="矩形"/>
          <p:cNvSpPr/>
          <p:nvPr/>
        </p:nvSpPr>
        <p:spPr>
          <a:xfrm>
            <a:off x="14660880" y="5029200"/>
            <a:ext cx="4663441" cy="15675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8" name="矩形"/>
          <p:cNvSpPr/>
          <p:nvPr/>
        </p:nvSpPr>
        <p:spPr>
          <a:xfrm>
            <a:off x="18396856" y="5891348"/>
            <a:ext cx="3827419" cy="38404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9" name="矩形"/>
          <p:cNvSpPr/>
          <p:nvPr/>
        </p:nvSpPr>
        <p:spPr>
          <a:xfrm>
            <a:off x="10872651" y="8647611"/>
            <a:ext cx="7236824" cy="613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0" name="矩形"/>
          <p:cNvSpPr/>
          <p:nvPr/>
        </p:nvSpPr>
        <p:spPr>
          <a:xfrm>
            <a:off x="10872651" y="9300754"/>
            <a:ext cx="7236824" cy="613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1" name="矩形"/>
          <p:cNvSpPr/>
          <p:nvPr/>
        </p:nvSpPr>
        <p:spPr>
          <a:xfrm>
            <a:off x="4262845" y="2638696"/>
            <a:ext cx="3304904" cy="384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2" name="矩形"/>
          <p:cNvSpPr/>
          <p:nvPr/>
        </p:nvSpPr>
        <p:spPr>
          <a:xfrm>
            <a:off x="-1955076" y="992776"/>
            <a:ext cx="3304904" cy="384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3" name="矩形"/>
          <p:cNvSpPr/>
          <p:nvPr/>
        </p:nvSpPr>
        <p:spPr>
          <a:xfrm>
            <a:off x="6757851" y="5251268"/>
            <a:ext cx="3304903" cy="48985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4" name="矩形"/>
          <p:cNvSpPr/>
          <p:nvPr/>
        </p:nvSpPr>
        <p:spPr>
          <a:xfrm>
            <a:off x="9592491" y="9091748"/>
            <a:ext cx="705395" cy="13193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5" name="矩形"/>
          <p:cNvSpPr/>
          <p:nvPr/>
        </p:nvSpPr>
        <p:spPr>
          <a:xfrm rot="162416">
            <a:off x="6784895" y="2510879"/>
            <a:ext cx="2129247" cy="15806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866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rcRect l="29425" t="95999" r="23260" b="0"/>
          <a:stretch>
            <a:fillRect/>
          </a:stretch>
        </p:blipFill>
        <p:spPr>
          <a:xfrm>
            <a:off x="5252280" y="10959736"/>
            <a:ext cx="15303290" cy="712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result_random_nm_combined_crop_FINAL.pdf" descr="result_random_nm_combined_crop_FINAL.pdf"/>
          <p:cNvPicPr>
            <a:picLocks noChangeAspect="1"/>
          </p:cNvPicPr>
          <p:nvPr/>
        </p:nvPicPr>
        <p:blipFill>
          <a:blip r:embed="rId2">
            <a:extLst/>
          </a:blip>
          <a:srcRect l="0" t="33656" r="0" b="0"/>
          <a:stretch>
            <a:fillRect/>
          </a:stretch>
        </p:blipFill>
        <p:spPr>
          <a:xfrm>
            <a:off x="1878703" y="1489165"/>
            <a:ext cx="20628585" cy="991527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矩形"/>
          <p:cNvSpPr/>
          <p:nvPr/>
        </p:nvSpPr>
        <p:spPr>
          <a:xfrm>
            <a:off x="10872651" y="9300754"/>
            <a:ext cx="7236824" cy="613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0" name="矩形"/>
          <p:cNvSpPr/>
          <p:nvPr/>
        </p:nvSpPr>
        <p:spPr>
          <a:xfrm>
            <a:off x="4262845" y="2638696"/>
            <a:ext cx="3304904" cy="384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1" name="矩形"/>
          <p:cNvSpPr/>
          <p:nvPr/>
        </p:nvSpPr>
        <p:spPr>
          <a:xfrm>
            <a:off x="-1955076" y="992776"/>
            <a:ext cx="3304904" cy="384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2" name="矩形"/>
          <p:cNvSpPr/>
          <p:nvPr/>
        </p:nvSpPr>
        <p:spPr>
          <a:xfrm>
            <a:off x="6757851" y="5251268"/>
            <a:ext cx="3304903" cy="48985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3" name="矩形"/>
          <p:cNvSpPr/>
          <p:nvPr/>
        </p:nvSpPr>
        <p:spPr>
          <a:xfrm>
            <a:off x="9592491" y="9091748"/>
            <a:ext cx="705395" cy="13193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4" name="Similar A/B"/>
          <p:cNvSpPr/>
          <p:nvPr/>
        </p:nvSpPr>
        <p:spPr>
          <a:xfrm>
            <a:off x="18176211" y="2599508"/>
            <a:ext cx="376120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Similar A/B</a:t>
            </a:r>
          </a:p>
        </p:txBody>
      </p:sp>
      <p:sp>
        <p:nvSpPr>
          <p:cNvPr id="875" name="Dissimilar A/B"/>
          <p:cNvSpPr/>
          <p:nvPr/>
        </p:nvSpPr>
        <p:spPr>
          <a:xfrm>
            <a:off x="17537537" y="5421085"/>
            <a:ext cx="469607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Dissimilar A/B</a:t>
            </a:r>
          </a:p>
        </p:txBody>
      </p:sp>
      <p:pic>
        <p:nvPicPr>
          <p:cNvPr id="876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rcRect l="29425" t="95999" r="23260" b="0"/>
          <a:stretch>
            <a:fillRect/>
          </a:stretch>
        </p:blipFill>
        <p:spPr>
          <a:xfrm>
            <a:off x="5252280" y="10959736"/>
            <a:ext cx="15303290" cy="712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result_random_nm_combined_crop_FINAL.pdf" descr="result_random_nm_combined_crop_FINAL.pdf"/>
          <p:cNvPicPr>
            <a:picLocks noChangeAspect="1"/>
          </p:cNvPicPr>
          <p:nvPr/>
        </p:nvPicPr>
        <p:blipFill>
          <a:blip r:embed="rId2">
            <a:extLst/>
          </a:blip>
          <a:srcRect l="0" t="33656" r="0" b="0"/>
          <a:stretch>
            <a:fillRect/>
          </a:stretch>
        </p:blipFill>
        <p:spPr>
          <a:xfrm>
            <a:off x="1878703" y="1489165"/>
            <a:ext cx="20628585" cy="9915271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Similar A/B"/>
          <p:cNvSpPr/>
          <p:nvPr/>
        </p:nvSpPr>
        <p:spPr>
          <a:xfrm>
            <a:off x="18176211" y="2599508"/>
            <a:ext cx="376120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Similar A/B</a:t>
            </a:r>
          </a:p>
        </p:txBody>
      </p:sp>
      <p:sp>
        <p:nvSpPr>
          <p:cNvPr id="880" name="Dissimilar A/B"/>
          <p:cNvSpPr/>
          <p:nvPr/>
        </p:nvSpPr>
        <p:spPr>
          <a:xfrm>
            <a:off x="17537537" y="5421085"/>
            <a:ext cx="469607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Dissimilar A/B</a:t>
            </a:r>
          </a:p>
        </p:txBody>
      </p:sp>
      <p:sp>
        <p:nvSpPr>
          <p:cNvPr id="881" name="Random…"/>
          <p:cNvSpPr/>
          <p:nvPr/>
        </p:nvSpPr>
        <p:spPr>
          <a:xfrm>
            <a:off x="8323879" y="5290457"/>
            <a:ext cx="4547315" cy="1502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/>
          <a:p>
            <a:pPr algn="l" defTabSz="796834">
              <a:lnSpc>
                <a:spcPct val="100000"/>
              </a:lnSpc>
              <a:defRPr sz="5600">
                <a:solidFill>
                  <a:srgbClr val="929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Random</a:t>
            </a:r>
          </a:p>
          <a:p>
            <a:pPr algn="l" defTabSz="796834">
              <a:lnSpc>
                <a:spcPct val="100000"/>
              </a:lnSpc>
              <a:defRPr sz="3600">
                <a:solidFill>
                  <a:srgbClr val="929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(Jarret et al. 2009)</a:t>
            </a:r>
          </a:p>
        </p:txBody>
      </p:sp>
      <p:pic>
        <p:nvPicPr>
          <p:cNvPr id="882" name="result_transfer_pres_00_crop.pdf" descr="result_transfer_pres_00_crop.pdf"/>
          <p:cNvPicPr>
            <a:picLocks noChangeAspect="1"/>
          </p:cNvPicPr>
          <p:nvPr/>
        </p:nvPicPr>
        <p:blipFill>
          <a:blip r:embed="rId3">
            <a:extLst/>
          </a:blip>
          <a:srcRect l="29425" t="95999" r="23260" b="0"/>
          <a:stretch>
            <a:fillRect/>
          </a:stretch>
        </p:blipFill>
        <p:spPr>
          <a:xfrm>
            <a:off x="5252280" y="10959736"/>
            <a:ext cx="15303290" cy="712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Measure general to specific transition layer by layer…"/>
          <p:cNvSpPr txBox="1"/>
          <p:nvPr>
            <p:ph type="body" sz="half" idx="1"/>
          </p:nvPr>
        </p:nvSpPr>
        <p:spPr>
          <a:xfrm>
            <a:off x="4112622" y="7289074"/>
            <a:ext cx="16145693" cy="62179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55650" indent="-485775" defTabSz="677309">
              <a:spcBef>
                <a:spcPts val="2700"/>
              </a:spcBef>
              <a:defRPr sz="4760"/>
            </a:pPr>
            <a:r>
              <a:t>Measure </a:t>
            </a:r>
            <a:r>
              <a:rPr i="1"/>
              <a:t>general </a:t>
            </a:r>
            <a:r>
              <a:t>to </a:t>
            </a:r>
            <a:r>
              <a:rPr i="1"/>
              <a:t>specific </a:t>
            </a:r>
            <a:r>
              <a:t>transition layer by layer</a:t>
            </a:r>
          </a:p>
          <a:p>
            <a:pPr marL="755650" indent="-485775" defTabSz="677309">
              <a:spcBef>
                <a:spcPts val="2700"/>
              </a:spcBef>
              <a:defRPr sz="4760"/>
            </a:pPr>
            <a:r>
              <a:t>Transferability governed by:</a:t>
            </a:r>
          </a:p>
          <a:p>
            <a:pPr lvl="1" marL="1133475" indent="-485775" defTabSz="677309">
              <a:spcBef>
                <a:spcPts val="2700"/>
              </a:spcBef>
              <a:defRPr sz="4760"/>
            </a:pPr>
            <a:r>
              <a:t>lost co-adaptations</a:t>
            </a:r>
          </a:p>
          <a:p>
            <a:pPr lvl="1" marL="1133475" indent="-485775" defTabSz="677309">
              <a:spcBef>
                <a:spcPts val="2700"/>
              </a:spcBef>
              <a:defRPr sz="4760"/>
            </a:pPr>
            <a:r>
              <a:t>specificity</a:t>
            </a:r>
          </a:p>
          <a:p>
            <a:pPr lvl="1" marL="1133475" indent="-485775" defTabSz="677309">
              <a:spcBef>
                <a:spcPts val="2700"/>
              </a:spcBef>
              <a:defRPr sz="4760"/>
            </a:pPr>
            <a:r>
              <a:t>difference between base and target dataset</a:t>
            </a:r>
          </a:p>
          <a:p>
            <a:pPr marL="755650" indent="-485775" defTabSz="677309">
              <a:spcBef>
                <a:spcPts val="2700"/>
              </a:spcBef>
              <a:defRPr sz="4760"/>
            </a:pPr>
            <a:r>
              <a:t>Fine-tuning helps even on large target dataset</a:t>
            </a:r>
          </a:p>
        </p:txBody>
      </p:sp>
      <p:sp>
        <p:nvSpPr>
          <p:cNvPr id="887" name="Conclusions"/>
          <p:cNvSpPr/>
          <p:nvPr/>
        </p:nvSpPr>
        <p:spPr>
          <a:xfrm>
            <a:off x="2849741" y="470262"/>
            <a:ext cx="18679887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Conclusions</a:t>
            </a:r>
          </a:p>
        </p:txBody>
      </p:sp>
      <p:pic>
        <p:nvPicPr>
          <p:cNvPr id="888" name="result_transfer_pres_06_crop.pdf" descr="result_transfer_pres_06_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93" y="1665230"/>
            <a:ext cx="9797156" cy="5395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result_random_nm_combined_crop_FINAL.pdf" descr="result_random_nm_combined_crop_FINAL.pdf"/>
          <p:cNvPicPr>
            <a:picLocks noChangeAspect="1"/>
          </p:cNvPicPr>
          <p:nvPr/>
        </p:nvPicPr>
        <p:blipFill>
          <a:blip r:embed="rId3">
            <a:extLst/>
          </a:blip>
          <a:srcRect l="0" t="33656" r="0" b="0"/>
          <a:stretch>
            <a:fillRect/>
          </a:stretch>
        </p:blipFill>
        <p:spPr>
          <a:xfrm>
            <a:off x="11909732" y="1886149"/>
            <a:ext cx="10293540" cy="4947672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co-adaptation"/>
          <p:cNvSpPr/>
          <p:nvPr/>
        </p:nvSpPr>
        <p:spPr>
          <a:xfrm>
            <a:off x="6849291" y="2873828"/>
            <a:ext cx="5016138" cy="58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algn="l" defTabSz="796834">
              <a:lnSpc>
                <a:spcPct val="100000"/>
              </a:lnSpc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co-adaptation</a:t>
            </a:r>
          </a:p>
        </p:txBody>
      </p:sp>
      <p:sp>
        <p:nvSpPr>
          <p:cNvPr id="891" name="specificity"/>
          <p:cNvSpPr/>
          <p:nvPr/>
        </p:nvSpPr>
        <p:spPr>
          <a:xfrm>
            <a:off x="9252856" y="3709851"/>
            <a:ext cx="2560321" cy="58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algn="l" defTabSz="796834">
              <a:lnSpc>
                <a:spcPct val="100000"/>
              </a:lnSpc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specificity</a:t>
            </a:r>
          </a:p>
        </p:txBody>
      </p:sp>
      <p:sp>
        <p:nvSpPr>
          <p:cNvPr id="892" name="fine-tuning helps"/>
          <p:cNvSpPr/>
          <p:nvPr/>
        </p:nvSpPr>
        <p:spPr>
          <a:xfrm>
            <a:off x="7946571" y="2272936"/>
            <a:ext cx="4167053" cy="58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251" tIns="52251" rIns="52251" bIns="52251" anchor="ctr">
            <a:spAutoFit/>
          </a:bodyPr>
          <a:lstStyle>
            <a:lvl1pPr algn="l" defTabSz="796834">
              <a:lnSpc>
                <a:spcPct val="100000"/>
              </a:lnSpc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fine-tuning helps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8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ha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成组"/>
          <p:cNvGrpSpPr/>
          <p:nvPr/>
        </p:nvGrpSpPr>
        <p:grpSpPr>
          <a:xfrm>
            <a:off x="5189670" y="8745758"/>
            <a:ext cx="15913465" cy="4006494"/>
            <a:chOff x="1040057" y="0"/>
            <a:chExt cx="15913464" cy="4006493"/>
          </a:xfrm>
        </p:grpSpPr>
        <p:sp>
          <p:nvSpPr>
            <p:cNvPr id="168" name="线条"/>
            <p:cNvSpPr/>
            <p:nvPr/>
          </p:nvSpPr>
          <p:spPr>
            <a:xfrm>
              <a:off x="15671078" y="6356"/>
              <a:ext cx="1" cy="22233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" name="线条"/>
            <p:cNvSpPr/>
            <p:nvPr/>
          </p:nvSpPr>
          <p:spPr>
            <a:xfrm flipH="1">
              <a:off x="1040676" y="0"/>
              <a:ext cx="1" cy="22233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" name="labels"/>
            <p:cNvSpPr/>
            <p:nvPr/>
          </p:nvSpPr>
          <p:spPr>
            <a:xfrm>
              <a:off x="15683521" y="27364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labels</a:t>
              </a:r>
            </a:p>
          </p:txBody>
        </p:sp>
        <p:sp>
          <p:nvSpPr>
            <p:cNvPr id="171" name="Image"/>
            <p:cNvSpPr/>
            <p:nvPr/>
          </p:nvSpPr>
          <p:spPr>
            <a:xfrm>
              <a:off x="1040057" y="27364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sp>
        <p:nvSpPr>
          <p:cNvPr id="173" name="线条"/>
          <p:cNvSpPr/>
          <p:nvPr/>
        </p:nvSpPr>
        <p:spPr>
          <a:xfrm>
            <a:off x="17226356" y="6298990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形状"/>
          <p:cNvSpPr/>
          <p:nvPr/>
        </p:nvSpPr>
        <p:spPr>
          <a:xfrm>
            <a:off x="14902246" y="4557631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5" name="线条"/>
          <p:cNvSpPr/>
          <p:nvPr/>
        </p:nvSpPr>
        <p:spPr>
          <a:xfrm flipV="1">
            <a:off x="14739256" y="6296293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形状"/>
          <p:cNvSpPr/>
          <p:nvPr/>
        </p:nvSpPr>
        <p:spPr>
          <a:xfrm>
            <a:off x="12541705" y="4557631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7" name="矩形"/>
          <p:cNvSpPr/>
          <p:nvPr/>
        </p:nvSpPr>
        <p:spPr>
          <a:xfrm>
            <a:off x="17787345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8" name="矩形"/>
          <p:cNvSpPr/>
          <p:nvPr/>
        </p:nvSpPr>
        <p:spPr>
          <a:xfrm>
            <a:off x="18714099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" name="矩形"/>
          <p:cNvSpPr/>
          <p:nvPr/>
        </p:nvSpPr>
        <p:spPr>
          <a:xfrm>
            <a:off x="19640825" y="3587818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0" name="线条"/>
          <p:cNvSpPr/>
          <p:nvPr/>
        </p:nvSpPr>
        <p:spPr>
          <a:xfrm flipV="1">
            <a:off x="12387943" y="6296297"/>
            <a:ext cx="50234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形状"/>
          <p:cNvSpPr/>
          <p:nvPr/>
        </p:nvSpPr>
        <p:spPr>
          <a:xfrm>
            <a:off x="10167013" y="4552249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2" name="线条"/>
          <p:cNvSpPr/>
          <p:nvPr/>
        </p:nvSpPr>
        <p:spPr>
          <a:xfrm flipV="1">
            <a:off x="10036628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形状"/>
          <p:cNvSpPr/>
          <p:nvPr/>
        </p:nvSpPr>
        <p:spPr>
          <a:xfrm>
            <a:off x="7588942" y="4011834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4" name="线条"/>
          <p:cNvSpPr/>
          <p:nvPr/>
        </p:nvSpPr>
        <p:spPr>
          <a:xfrm flipV="1">
            <a:off x="7554685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" name="形状"/>
          <p:cNvSpPr/>
          <p:nvPr/>
        </p:nvSpPr>
        <p:spPr>
          <a:xfrm>
            <a:off x="5743393" y="3233615"/>
            <a:ext cx="2133845" cy="612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6" name="线条"/>
          <p:cNvSpPr/>
          <p:nvPr/>
        </p:nvSpPr>
        <p:spPr>
          <a:xfrm flipV="1">
            <a:off x="5987142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形状"/>
          <p:cNvSpPr/>
          <p:nvPr/>
        </p:nvSpPr>
        <p:spPr>
          <a:xfrm>
            <a:off x="4393473" y="2338421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8" name="Krizhevsky, Sutskever, Hinton — NIPS 2012"/>
          <p:cNvSpPr/>
          <p:nvPr/>
        </p:nvSpPr>
        <p:spPr>
          <a:xfrm>
            <a:off x="6785830" y="12616361"/>
            <a:ext cx="1080771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Krizhevsky, Sutskever, Hinton — NIPS 2012</a:t>
            </a:r>
          </a:p>
        </p:txBody>
      </p:sp>
      <p:sp>
        <p:nvSpPr>
          <p:cNvPr id="189" name="AlexNet"/>
          <p:cNvSpPr/>
          <p:nvPr/>
        </p:nvSpPr>
        <p:spPr>
          <a:xfrm>
            <a:off x="10854426" y="613953"/>
            <a:ext cx="2677094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AlexNet</a:t>
            </a:r>
          </a:p>
        </p:txBody>
      </p:sp>
      <p:grpSp>
        <p:nvGrpSpPr>
          <p:cNvPr id="203" name="成组"/>
          <p:cNvGrpSpPr/>
          <p:nvPr/>
        </p:nvGrpSpPr>
        <p:grpSpPr>
          <a:xfrm>
            <a:off x="19690080" y="3801291"/>
            <a:ext cx="264944" cy="4967573"/>
            <a:chOff x="0" y="0"/>
            <a:chExt cx="264943" cy="4967572"/>
          </a:xfrm>
        </p:grpSpPr>
        <p:sp>
          <p:nvSpPr>
            <p:cNvPr id="190" name="圆形"/>
            <p:cNvSpPr/>
            <p:nvPr/>
          </p:nvSpPr>
          <p:spPr>
            <a:xfrm>
              <a:off x="0" y="0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1" name="圆形"/>
            <p:cNvSpPr/>
            <p:nvPr/>
          </p:nvSpPr>
          <p:spPr>
            <a:xfrm>
              <a:off x="0" y="391885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2" name="圆形"/>
            <p:cNvSpPr/>
            <p:nvPr/>
          </p:nvSpPr>
          <p:spPr>
            <a:xfrm>
              <a:off x="0" y="783771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3" name="圆形"/>
            <p:cNvSpPr/>
            <p:nvPr/>
          </p:nvSpPr>
          <p:spPr>
            <a:xfrm>
              <a:off x="0" y="1567542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4" name="圆形"/>
            <p:cNvSpPr/>
            <p:nvPr/>
          </p:nvSpPr>
          <p:spPr>
            <a:xfrm>
              <a:off x="0" y="1959428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5" name="圆形"/>
            <p:cNvSpPr/>
            <p:nvPr/>
          </p:nvSpPr>
          <p:spPr>
            <a:xfrm>
              <a:off x="0" y="2351314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6" name="圆形"/>
            <p:cNvSpPr/>
            <p:nvPr/>
          </p:nvSpPr>
          <p:spPr>
            <a:xfrm>
              <a:off x="0" y="2743200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" name="圆形"/>
            <p:cNvSpPr/>
            <p:nvPr/>
          </p:nvSpPr>
          <p:spPr>
            <a:xfrm>
              <a:off x="0" y="3135085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8" name="圆形"/>
            <p:cNvSpPr/>
            <p:nvPr/>
          </p:nvSpPr>
          <p:spPr>
            <a:xfrm>
              <a:off x="0" y="3526971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9" name="圆形"/>
            <p:cNvSpPr/>
            <p:nvPr/>
          </p:nvSpPr>
          <p:spPr>
            <a:xfrm>
              <a:off x="0" y="3918857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0" name="圆形"/>
            <p:cNvSpPr/>
            <p:nvPr/>
          </p:nvSpPr>
          <p:spPr>
            <a:xfrm>
              <a:off x="0" y="4310743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1" name="圆形"/>
            <p:cNvSpPr/>
            <p:nvPr/>
          </p:nvSpPr>
          <p:spPr>
            <a:xfrm>
              <a:off x="0" y="4702628"/>
              <a:ext cx="264944" cy="264945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2" name="圆形"/>
            <p:cNvSpPr/>
            <p:nvPr/>
          </p:nvSpPr>
          <p:spPr>
            <a:xfrm>
              <a:off x="0" y="1175657"/>
              <a:ext cx="264944" cy="264944"/>
            </a:xfrm>
            <a:prstGeom prst="ellipse">
              <a:avLst/>
            </a:prstGeom>
            <a:noFill/>
            <a:ln w="25400" cap="flat">
              <a:solidFill>
                <a:srgbClr val="B8B8B8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06" name="成组"/>
          <p:cNvGrpSpPr/>
          <p:nvPr/>
        </p:nvGrpSpPr>
        <p:grpSpPr>
          <a:xfrm>
            <a:off x="19690080" y="4976948"/>
            <a:ext cx="2686926" cy="1394098"/>
            <a:chOff x="0" y="343647"/>
            <a:chExt cx="2686925" cy="1394097"/>
          </a:xfrm>
        </p:grpSpPr>
        <p:sp>
          <p:nvSpPr>
            <p:cNvPr id="204" name="Lion"/>
            <p:cNvSpPr/>
            <p:nvPr/>
          </p:nvSpPr>
          <p:spPr>
            <a:xfrm>
              <a:off x="1416925" y="467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solidFill>
                    <a:srgbClr val="008F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Lion</a:t>
              </a:r>
            </a:p>
          </p:txBody>
        </p:sp>
        <p:sp>
          <p:nvSpPr>
            <p:cNvPr id="205" name="圆形"/>
            <p:cNvSpPr/>
            <p:nvPr/>
          </p:nvSpPr>
          <p:spPr>
            <a:xfrm>
              <a:off x="0" y="343647"/>
              <a:ext cx="264944" cy="264945"/>
            </a:xfrm>
            <a:prstGeom prst="ellipse">
              <a:avLst/>
            </a:prstGeom>
            <a:solidFill>
              <a:srgbClr val="008F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07" name="lion_skew.png" descr="lion_sk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9599" y="2584355"/>
            <a:ext cx="1410790" cy="7463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  <p:bldP build="whole" bldLvl="1" animBg="1" rev="0" advAuto="0" spid="20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成组"/>
          <p:cNvGrpSpPr/>
          <p:nvPr/>
        </p:nvGrpSpPr>
        <p:grpSpPr>
          <a:xfrm>
            <a:off x="5189670" y="8745758"/>
            <a:ext cx="15913465" cy="4006494"/>
            <a:chOff x="1040057" y="0"/>
            <a:chExt cx="15913464" cy="4006493"/>
          </a:xfrm>
        </p:grpSpPr>
        <p:sp>
          <p:nvSpPr>
            <p:cNvPr id="211" name="线条"/>
            <p:cNvSpPr/>
            <p:nvPr/>
          </p:nvSpPr>
          <p:spPr>
            <a:xfrm>
              <a:off x="15671078" y="6356"/>
              <a:ext cx="1" cy="22233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" name="线条"/>
            <p:cNvSpPr/>
            <p:nvPr/>
          </p:nvSpPr>
          <p:spPr>
            <a:xfrm flipH="1">
              <a:off x="1040676" y="0"/>
              <a:ext cx="1" cy="22233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algn="l" defTabSz="470262">
                <a:lnSpc>
                  <a:spcPct val="100000"/>
                </a:lnSpc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labels"/>
            <p:cNvSpPr/>
            <p:nvPr/>
          </p:nvSpPr>
          <p:spPr>
            <a:xfrm>
              <a:off x="15683521" y="27364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labels</a:t>
              </a:r>
            </a:p>
          </p:txBody>
        </p:sp>
        <p:sp>
          <p:nvSpPr>
            <p:cNvPr id="214" name="Image"/>
            <p:cNvSpPr/>
            <p:nvPr/>
          </p:nvSpPr>
          <p:spPr>
            <a:xfrm>
              <a:off x="1040057" y="27364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sp>
        <p:nvSpPr>
          <p:cNvPr id="216" name="线条"/>
          <p:cNvSpPr/>
          <p:nvPr/>
        </p:nvSpPr>
        <p:spPr>
          <a:xfrm>
            <a:off x="17226356" y="6298990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形状"/>
          <p:cNvSpPr/>
          <p:nvPr/>
        </p:nvSpPr>
        <p:spPr>
          <a:xfrm>
            <a:off x="14902246" y="4557631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8" name="线条"/>
          <p:cNvSpPr/>
          <p:nvPr/>
        </p:nvSpPr>
        <p:spPr>
          <a:xfrm flipV="1">
            <a:off x="14739256" y="6296293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9" name="形状"/>
          <p:cNvSpPr/>
          <p:nvPr/>
        </p:nvSpPr>
        <p:spPr>
          <a:xfrm>
            <a:off x="12541705" y="4557631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0" name="矩形"/>
          <p:cNvSpPr/>
          <p:nvPr/>
        </p:nvSpPr>
        <p:spPr>
          <a:xfrm>
            <a:off x="17787345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1" name="矩形"/>
          <p:cNvSpPr/>
          <p:nvPr/>
        </p:nvSpPr>
        <p:spPr>
          <a:xfrm>
            <a:off x="18714099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2" name="矩形"/>
          <p:cNvSpPr/>
          <p:nvPr/>
        </p:nvSpPr>
        <p:spPr>
          <a:xfrm>
            <a:off x="19640825" y="3587818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" name="线条"/>
          <p:cNvSpPr/>
          <p:nvPr/>
        </p:nvSpPr>
        <p:spPr>
          <a:xfrm flipV="1">
            <a:off x="12387943" y="6296297"/>
            <a:ext cx="50234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形状"/>
          <p:cNvSpPr/>
          <p:nvPr/>
        </p:nvSpPr>
        <p:spPr>
          <a:xfrm>
            <a:off x="10167013" y="4552249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" name="线条"/>
          <p:cNvSpPr/>
          <p:nvPr/>
        </p:nvSpPr>
        <p:spPr>
          <a:xfrm flipV="1">
            <a:off x="10036628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6" name="形状"/>
          <p:cNvSpPr/>
          <p:nvPr/>
        </p:nvSpPr>
        <p:spPr>
          <a:xfrm>
            <a:off x="7588942" y="4011834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" name="线条"/>
          <p:cNvSpPr/>
          <p:nvPr/>
        </p:nvSpPr>
        <p:spPr>
          <a:xfrm flipV="1">
            <a:off x="7554685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形状"/>
          <p:cNvSpPr/>
          <p:nvPr/>
        </p:nvSpPr>
        <p:spPr>
          <a:xfrm>
            <a:off x="5743393" y="3233615"/>
            <a:ext cx="2133845" cy="612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" name="线条"/>
          <p:cNvSpPr/>
          <p:nvPr/>
        </p:nvSpPr>
        <p:spPr>
          <a:xfrm flipV="1">
            <a:off x="5987142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形状"/>
          <p:cNvSpPr/>
          <p:nvPr/>
        </p:nvSpPr>
        <p:spPr>
          <a:xfrm>
            <a:off x="4393473" y="2338421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" name="矩形"/>
          <p:cNvSpPr/>
          <p:nvPr/>
        </p:nvSpPr>
        <p:spPr>
          <a:xfrm>
            <a:off x="1180010" y="-91441"/>
            <a:ext cx="22023979" cy="13885819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6" name="成组"/>
          <p:cNvGrpSpPr/>
          <p:nvPr/>
        </p:nvGrpSpPr>
        <p:grpSpPr>
          <a:xfrm>
            <a:off x="1878874" y="761999"/>
            <a:ext cx="15753806" cy="10133150"/>
            <a:chOff x="-228599" y="-152399"/>
            <a:chExt cx="15753805" cy="10133148"/>
          </a:xfrm>
        </p:grpSpPr>
        <p:pic>
          <p:nvPicPr>
            <p:cNvPr id="232" name="矩形 矩形" descr="矩形 矩形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28600" y="-152400"/>
              <a:ext cx="15753807" cy="10133150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233" name="DeCAF"/>
            <p:cNvSpPr/>
            <p:nvPr/>
          </p:nvSpPr>
          <p:spPr>
            <a:xfrm>
              <a:off x="365766" y="292644"/>
              <a:ext cx="7380516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l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DeCAF</a:t>
              </a:r>
            </a:p>
          </p:txBody>
        </p:sp>
        <p:sp>
          <p:nvSpPr>
            <p:cNvPr id="234" name="Donahue, Jia, et al.  arXiv 2013"/>
            <p:cNvSpPr/>
            <p:nvPr/>
          </p:nvSpPr>
          <p:spPr>
            <a:xfrm>
              <a:off x="4428308" y="299175"/>
              <a:ext cx="10685419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r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Donahue, Jia, et al.  arXiv 2013</a:t>
              </a:r>
            </a:p>
          </p:txBody>
        </p:sp>
        <p:pic>
          <p:nvPicPr>
            <p:cNvPr id="235" name="donahue-2013-arxiv-decaf-birds.jpg" descr="donahue-2013-arxiv-decaf-birds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0851" y="1758972"/>
              <a:ext cx="14826344" cy="5806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成组"/>
          <p:cNvGrpSpPr/>
          <p:nvPr/>
        </p:nvGrpSpPr>
        <p:grpSpPr>
          <a:xfrm>
            <a:off x="2545079" y="1598022"/>
            <a:ext cx="16054254" cy="10159276"/>
            <a:chOff x="-228600" y="-152399"/>
            <a:chExt cx="16054252" cy="10159274"/>
          </a:xfrm>
        </p:grpSpPr>
        <p:pic>
          <p:nvPicPr>
            <p:cNvPr id="237" name="矩形 矩形" descr="矩形 矩形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28600" y="-152400"/>
              <a:ext cx="16054253" cy="10159275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238" name="R-CNN"/>
            <p:cNvSpPr/>
            <p:nvPr/>
          </p:nvSpPr>
          <p:spPr>
            <a:xfrm>
              <a:off x="600897" y="593090"/>
              <a:ext cx="4767944" cy="930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l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R-CNN</a:t>
              </a:r>
            </a:p>
          </p:txBody>
        </p:sp>
        <p:sp>
          <p:nvSpPr>
            <p:cNvPr id="239" name="Girshick et al., CVPR 2014"/>
            <p:cNvSpPr/>
            <p:nvPr/>
          </p:nvSpPr>
          <p:spPr>
            <a:xfrm>
              <a:off x="6309360" y="599621"/>
              <a:ext cx="8725990" cy="930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algn="r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Girshick et al., CVPR 2014</a:t>
              </a:r>
            </a:p>
          </p:txBody>
        </p:sp>
        <p:pic>
          <p:nvPicPr>
            <p:cNvPr id="240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1531" t="138" r="634" b="412"/>
            <a:stretch>
              <a:fillRect/>
            </a:stretch>
          </p:blipFill>
          <p:spPr>
            <a:xfrm>
              <a:off x="156754" y="3295176"/>
              <a:ext cx="15283544" cy="4003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6" name="成组"/>
          <p:cNvGrpSpPr/>
          <p:nvPr/>
        </p:nvGrpSpPr>
        <p:grpSpPr>
          <a:xfrm>
            <a:off x="3211285" y="2420982"/>
            <a:ext cx="16276322" cy="10159276"/>
            <a:chOff x="-228600" y="-149859"/>
            <a:chExt cx="16276321" cy="10159274"/>
          </a:xfrm>
        </p:grpSpPr>
        <p:pic>
          <p:nvPicPr>
            <p:cNvPr id="242" name="矩形 矩形" descr="矩形 矩形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28600" y="-149861"/>
              <a:ext cx="16276321" cy="10159276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243" name="Deep Fragment Embeddings"/>
            <p:cNvSpPr/>
            <p:nvPr/>
          </p:nvSpPr>
          <p:spPr>
            <a:xfrm>
              <a:off x="169823" y="877751"/>
              <a:ext cx="53035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>
              <a:lvl1pPr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Deep Fragment Embeddings </a:t>
              </a:r>
            </a:p>
          </p:txBody>
        </p:sp>
        <p:sp>
          <p:nvSpPr>
            <p:cNvPr id="244" name="Karpathy et al. NIPS 2014"/>
            <p:cNvSpPr/>
            <p:nvPr/>
          </p:nvSpPr>
          <p:spPr>
            <a:xfrm>
              <a:off x="6087291" y="871219"/>
              <a:ext cx="92485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algn="r"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600">
                  <a:latin typeface="Helvetica Neue"/>
                  <a:ea typeface="Helvetica Neue"/>
                  <a:cs typeface="Helvetica Neue"/>
                  <a:sym typeface="Helvetica Neue"/>
                </a:rPr>
                <a:t>Karpathy</a:t>
              </a:r>
              <a:r>
                <a:t> et al. NIPS 2014</a:t>
              </a:r>
            </a:p>
          </p:txBody>
        </p:sp>
        <p:pic>
          <p:nvPicPr>
            <p:cNvPr id="245" name="karpathy-2014-NIPS-deep-fragment-embeddings_0.jpg" descr="karpathy-2014-NIPS-deep-fragment-embeddings_0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69325" y="1788519"/>
              <a:ext cx="10280471" cy="7793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线条"/>
          <p:cNvSpPr/>
          <p:nvPr/>
        </p:nvSpPr>
        <p:spPr>
          <a:xfrm>
            <a:off x="17226356" y="6298990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9" name="形状"/>
          <p:cNvSpPr/>
          <p:nvPr/>
        </p:nvSpPr>
        <p:spPr>
          <a:xfrm>
            <a:off x="14902246" y="4557631"/>
            <a:ext cx="2455688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0" name="线条"/>
          <p:cNvSpPr/>
          <p:nvPr/>
        </p:nvSpPr>
        <p:spPr>
          <a:xfrm flipV="1">
            <a:off x="14739256" y="6296293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形状"/>
          <p:cNvSpPr/>
          <p:nvPr/>
        </p:nvSpPr>
        <p:spPr>
          <a:xfrm>
            <a:off x="12541705" y="4557631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2" name="矩形"/>
          <p:cNvSpPr/>
          <p:nvPr/>
        </p:nvSpPr>
        <p:spPr>
          <a:xfrm>
            <a:off x="17787345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3" name="矩形"/>
          <p:cNvSpPr/>
          <p:nvPr/>
        </p:nvSpPr>
        <p:spPr>
          <a:xfrm>
            <a:off x="18714099" y="2285999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4" name="矩形"/>
          <p:cNvSpPr/>
          <p:nvPr/>
        </p:nvSpPr>
        <p:spPr>
          <a:xfrm>
            <a:off x="19640825" y="3587818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" name="线条"/>
          <p:cNvSpPr/>
          <p:nvPr/>
        </p:nvSpPr>
        <p:spPr>
          <a:xfrm flipV="1">
            <a:off x="12387943" y="6296297"/>
            <a:ext cx="502343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6" name="形状"/>
          <p:cNvSpPr/>
          <p:nvPr/>
        </p:nvSpPr>
        <p:spPr>
          <a:xfrm>
            <a:off x="10167013" y="4552249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" name="线条"/>
          <p:cNvSpPr/>
          <p:nvPr/>
        </p:nvSpPr>
        <p:spPr>
          <a:xfrm flipV="1">
            <a:off x="10036628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8" name="形状"/>
          <p:cNvSpPr/>
          <p:nvPr/>
        </p:nvSpPr>
        <p:spPr>
          <a:xfrm>
            <a:off x="7588942" y="4011834"/>
            <a:ext cx="2648745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" name="线条"/>
          <p:cNvSpPr/>
          <p:nvPr/>
        </p:nvSpPr>
        <p:spPr>
          <a:xfrm flipV="1">
            <a:off x="7554685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0" name="形状"/>
          <p:cNvSpPr/>
          <p:nvPr/>
        </p:nvSpPr>
        <p:spPr>
          <a:xfrm>
            <a:off x="5743393" y="3233615"/>
            <a:ext cx="2133845" cy="612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" name="线条"/>
          <p:cNvSpPr/>
          <p:nvPr/>
        </p:nvSpPr>
        <p:spPr>
          <a:xfrm flipV="1">
            <a:off x="5987142" y="6296297"/>
            <a:ext cx="502344" cy="3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2" name="形状"/>
          <p:cNvSpPr/>
          <p:nvPr/>
        </p:nvSpPr>
        <p:spPr>
          <a:xfrm>
            <a:off x="4393473" y="2338421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6" name="成组"/>
          <p:cNvGrpSpPr/>
          <p:nvPr/>
        </p:nvGrpSpPr>
        <p:grpSpPr>
          <a:xfrm>
            <a:off x="1486988" y="239485"/>
            <a:ext cx="5355772" cy="8291287"/>
            <a:chOff x="-228599" y="-152400"/>
            <a:chExt cx="5355771" cy="8291286"/>
          </a:xfrm>
        </p:grpSpPr>
        <p:pic>
          <p:nvPicPr>
            <p:cNvPr id="263" name="矩形 矩形" descr="矩形 矩形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28600" y="-152400"/>
              <a:ext cx="5355772" cy="8291287"/>
            </a:xfrm>
            <a:prstGeom prst="rect">
              <a:avLst/>
            </a:prstGeom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pic>
          <p:nvPicPr>
            <p:cNvPr id="264" name="my_gabor.png" descr="my_gabo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9677" y="156754"/>
              <a:ext cx="4739217" cy="4728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Layer 1…"/>
            <p:cNvSpPr/>
            <p:nvPr/>
          </p:nvSpPr>
          <p:spPr>
            <a:xfrm rot="9337">
              <a:off x="248194" y="5023372"/>
              <a:ext cx="4415247" cy="2637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defTabSz="796834">
                <a:lnSpc>
                  <a:spcPct val="100000"/>
                </a:lnSpc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Layer 1</a:t>
              </a:r>
            </a:p>
            <a:p>
              <a:pPr defTabSz="796834">
                <a:lnSpc>
                  <a:spcPct val="100000"/>
                </a:lnSpc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Gabor + </a:t>
              </a:r>
            </a:p>
            <a:p>
              <a:pPr defTabSz="796834">
                <a:lnSpc>
                  <a:spcPct val="100000"/>
                </a:lnSpc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color blobs</a:t>
              </a:r>
            </a:p>
          </p:txBody>
        </p:sp>
      </p:grpSp>
      <p:grpSp>
        <p:nvGrpSpPr>
          <p:cNvPr id="274" name="成组"/>
          <p:cNvGrpSpPr/>
          <p:nvPr/>
        </p:nvGrpSpPr>
        <p:grpSpPr>
          <a:xfrm>
            <a:off x="17991909" y="239485"/>
            <a:ext cx="5460276" cy="11203578"/>
            <a:chOff x="0" y="-152400"/>
            <a:chExt cx="5460274" cy="11203577"/>
          </a:xfrm>
        </p:grpSpPr>
        <p:grpSp>
          <p:nvGrpSpPr>
            <p:cNvPr id="272" name="成组"/>
            <p:cNvGrpSpPr/>
            <p:nvPr/>
          </p:nvGrpSpPr>
          <p:grpSpPr>
            <a:xfrm>
              <a:off x="522514" y="-152401"/>
              <a:ext cx="4415247" cy="8291288"/>
              <a:chOff x="0" y="-152400"/>
              <a:chExt cx="4415246" cy="8291286"/>
            </a:xfrm>
          </p:grpSpPr>
          <p:pic>
            <p:nvPicPr>
              <p:cNvPr id="267" name="矩形 矩形" descr="矩形 矩形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29045" y="-152400"/>
                <a:ext cx="3422470" cy="8291287"/>
              </a:xfrm>
              <a:prstGeom prst="rect">
                <a:avLst/>
              </a:prstGeom>
              <a:effectLst>
                <a:outerShdw sx="100000" sy="100000" kx="0" ky="0" algn="b" rotWithShape="0" blurRad="127000" dist="76200" dir="2700000">
                  <a:srgbClr val="000000">
                    <a:alpha val="75000"/>
                  </a:srgbClr>
                </a:outerShdw>
              </a:effectLst>
            </p:spPr>
          </p:pic>
          <p:sp>
            <p:nvSpPr>
              <p:cNvPr id="268" name="Last…"/>
              <p:cNvSpPr/>
              <p:nvPr/>
            </p:nvSpPr>
            <p:spPr>
              <a:xfrm>
                <a:off x="0" y="6773092"/>
                <a:ext cx="441524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2251" tIns="52251" rIns="52251" bIns="52251" numCol="1" anchor="ctr">
                <a:spAutoFit/>
              </a:bodyPr>
              <a:lstStyle/>
              <a:p>
                <a:pPr defTabSz="796834">
                  <a:lnSpc>
                    <a:spcPct val="100000"/>
                  </a:lnSpc>
                  <a:defRPr sz="56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Last</a:t>
                </a:r>
              </a:p>
              <a:p>
                <a:pPr defTabSz="796834">
                  <a:lnSpc>
                    <a:spcPct val="100000"/>
                  </a:lnSpc>
                  <a:defRPr sz="56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Layer</a:t>
                </a:r>
              </a:p>
            </p:txBody>
          </p:sp>
          <p:grpSp>
            <p:nvGrpSpPr>
              <p:cNvPr id="271" name="成组"/>
              <p:cNvGrpSpPr/>
              <p:nvPr/>
            </p:nvGrpSpPr>
            <p:grpSpPr>
              <a:xfrm>
                <a:off x="925523" y="72790"/>
                <a:ext cx="2627574" cy="5870815"/>
                <a:chOff x="0" y="0"/>
                <a:chExt cx="2627572" cy="5870813"/>
              </a:xfrm>
            </p:grpSpPr>
            <p:pic>
              <p:nvPicPr>
                <p:cNvPr id="269" name="Screen Shot 2014-12-09 at 2.31.05 PM.png.jpg" descr="Screen Shot 2014-12-09 at 2.31.05 PM.png.jp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621796" cy="28924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0" name="Screen Shot 2014-12-09 at 2.31.32 PM.png.jpg" descr="Screen Shot 2014-12-09 at 2.31.32 PM.png.jp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510" y="2978331"/>
                  <a:ext cx="2614063" cy="28924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273" name="Nguyen et al.…"/>
            <p:cNvSpPr/>
            <p:nvPr/>
          </p:nvSpPr>
          <p:spPr>
            <a:xfrm>
              <a:off x="0" y="11051177"/>
              <a:ext cx="54602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600">
                  <a:latin typeface="Helvetica Neue"/>
                  <a:ea typeface="Helvetica Neue"/>
                  <a:cs typeface="Helvetica Neue"/>
                  <a:sym typeface="Helvetica Neue"/>
                </a:rPr>
                <a:t>Nguyen et al.</a:t>
              </a:r>
              <a:endParaRPr sz="5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600">
                  <a:latin typeface="Helvetica Neue"/>
                  <a:ea typeface="Helvetica Neue"/>
                  <a:cs typeface="Helvetica Neue"/>
                  <a:sym typeface="Helvetica Neue"/>
                </a:rPr>
                <a:t>arXiv 2014</a:t>
              </a:r>
            </a:p>
          </p:txBody>
        </p:sp>
      </p:grpSp>
      <p:grpSp>
        <p:nvGrpSpPr>
          <p:cNvPr id="292" name="成组"/>
          <p:cNvGrpSpPr/>
          <p:nvPr/>
        </p:nvGrpSpPr>
        <p:grpSpPr>
          <a:xfrm>
            <a:off x="7822473" y="278673"/>
            <a:ext cx="9862459" cy="9577253"/>
            <a:chOff x="-189411" y="-152400"/>
            <a:chExt cx="9862457" cy="9577251"/>
          </a:xfrm>
        </p:grpSpPr>
        <p:sp>
          <p:nvSpPr>
            <p:cNvPr id="275" name="Zeiler et al.…"/>
            <p:cNvSpPr/>
            <p:nvPr/>
          </p:nvSpPr>
          <p:spPr>
            <a:xfrm>
              <a:off x="607422" y="9424851"/>
              <a:ext cx="81904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5600">
                  <a:latin typeface="Helvetica Neue"/>
                  <a:ea typeface="Helvetica Neue"/>
                  <a:cs typeface="Helvetica Neue"/>
                  <a:sym typeface="Helvetica Neue"/>
                </a:rPr>
                <a:t>Zeiler</a:t>
              </a:r>
              <a:r>
                <a:t> et al.</a:t>
              </a:r>
            </a:p>
            <a:p>
              <a:pPr defTabSz="470262">
                <a:lnSpc>
                  <a:spcPct val="100000"/>
                </a:lnSpc>
                <a:tabLst>
                  <a:tab pos="355600" algn="l"/>
                  <a:tab pos="723900" algn="l"/>
                  <a:tab pos="1092200" algn="l"/>
                  <a:tab pos="1460500" algn="l"/>
                  <a:tab pos="1828800" algn="l"/>
                  <a:tab pos="2184400" algn="l"/>
                  <a:tab pos="2552700" algn="l"/>
                  <a:tab pos="2921000" algn="l"/>
                  <a:tab pos="3289300" algn="l"/>
                  <a:tab pos="3657600" algn="l"/>
                  <a:tab pos="4013200" algn="l"/>
                  <a:tab pos="4381500" algn="l"/>
                </a:tabLst>
                <a:defRPr sz="5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arXiv 2013, ECCV 2014</a:t>
              </a:r>
            </a:p>
          </p:txBody>
        </p:sp>
        <p:grpSp>
          <p:nvGrpSpPr>
            <p:cNvPr id="283" name="成组"/>
            <p:cNvGrpSpPr/>
            <p:nvPr/>
          </p:nvGrpSpPr>
          <p:grpSpPr>
            <a:xfrm>
              <a:off x="-189412" y="-152401"/>
              <a:ext cx="4833258" cy="6410236"/>
              <a:chOff x="-189411" y="-152400"/>
              <a:chExt cx="4833257" cy="6410234"/>
            </a:xfrm>
          </p:grpSpPr>
          <p:pic>
            <p:nvPicPr>
              <p:cNvPr id="276" name="矩形 矩形" descr="矩形 矩形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89412" y="-152400"/>
                <a:ext cx="4833258" cy="6410235"/>
              </a:xfrm>
              <a:prstGeom prst="rect">
                <a:avLst/>
              </a:prstGeom>
              <a:effectLst>
                <a:outerShdw sx="100000" sy="100000" kx="0" ky="0" algn="b" rotWithShape="0" blurRad="127000" dist="76200" dir="2700000">
                  <a:srgbClr val="000000">
                    <a:alpha val="75000"/>
                  </a:srgbClr>
                </a:outerShdw>
              </a:effectLst>
            </p:spPr>
          </p:pic>
          <p:grpSp>
            <p:nvGrpSpPr>
              <p:cNvPr id="281" name="成组"/>
              <p:cNvGrpSpPr/>
              <p:nvPr/>
            </p:nvGrpSpPr>
            <p:grpSpPr>
              <a:xfrm>
                <a:off x="148573" y="164811"/>
                <a:ext cx="4106309" cy="4276602"/>
                <a:chOff x="0" y="0"/>
                <a:chExt cx="4106308" cy="4276601"/>
              </a:xfrm>
            </p:grpSpPr>
            <p:pic>
              <p:nvPicPr>
                <p:cNvPr id="277" name="deconv_layer2.jpg" descr="deconv_layer2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7543" t="76852" r="51132" b="0"/>
                <a:stretch>
                  <a:fillRect/>
                </a:stretch>
              </p:blipFill>
              <p:spPr>
                <a:xfrm>
                  <a:off x="0" y="2288203"/>
                  <a:ext cx="1996423" cy="1981085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78" name="deconv_layer2.jpg" descr="deconv_layer2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87804" t="76259" r="871" b="413"/>
                <a:stretch>
                  <a:fillRect/>
                </a:stretch>
              </p:blipFill>
              <p:spPr>
                <a:xfrm>
                  <a:off x="2109885" y="2280179"/>
                  <a:ext cx="1996423" cy="1996423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79" name="deconv_layer2.jpg" descr="deconv_layer2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63588" t="26376" r="25087" b="50296"/>
                <a:stretch>
                  <a:fillRect/>
                </a:stretch>
              </p:blipFill>
              <p:spPr>
                <a:xfrm>
                  <a:off x="2109885" y="0"/>
                  <a:ext cx="1996424" cy="1996423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80" name="deconv_layer2.jpg" descr="deconv_layer2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13153" t="26915" r="75522" b="49758"/>
                <a:stretch>
                  <a:fillRect/>
                </a:stretch>
              </p:blipFill>
              <p:spPr>
                <a:xfrm>
                  <a:off x="0" y="0"/>
                  <a:ext cx="1996423" cy="1996423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sp>
            <p:nvSpPr>
              <p:cNvPr id="282" name="Layer 2"/>
              <p:cNvSpPr/>
              <p:nvPr/>
            </p:nvSpPr>
            <p:spPr>
              <a:xfrm>
                <a:off x="0" y="5218611"/>
                <a:ext cx="441524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2251" tIns="52251" rIns="52251" bIns="52251" numCol="1" anchor="ctr">
                <a:spAutoFit/>
              </a:bodyPr>
              <a:lstStyle>
                <a:lvl1pPr defTabSz="796834">
                  <a:lnSpc>
                    <a:spcPct val="100000"/>
                  </a:lnSpc>
                  <a:defRPr sz="56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Layer 2</a:t>
                </a:r>
              </a:p>
            </p:txBody>
          </p:sp>
        </p:grpSp>
        <p:grpSp>
          <p:nvGrpSpPr>
            <p:cNvPr id="291" name="成组"/>
            <p:cNvGrpSpPr/>
            <p:nvPr/>
          </p:nvGrpSpPr>
          <p:grpSpPr>
            <a:xfrm>
              <a:off x="4839788" y="-152401"/>
              <a:ext cx="4833259" cy="6410236"/>
              <a:chOff x="-189411" y="-152400"/>
              <a:chExt cx="4833257" cy="6410234"/>
            </a:xfrm>
          </p:grpSpPr>
          <p:pic>
            <p:nvPicPr>
              <p:cNvPr id="284" name="矩形 矩形" descr="矩形 矩形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89412" y="-152400"/>
                <a:ext cx="4833258" cy="6410235"/>
              </a:xfrm>
              <a:prstGeom prst="rect">
                <a:avLst/>
              </a:prstGeom>
              <a:effectLst>
                <a:outerShdw sx="100000" sy="100000" kx="0" ky="0" algn="b" rotWithShape="0" blurRad="127000" dist="76200" dir="2700000">
                  <a:srgbClr val="000000">
                    <a:alpha val="75000"/>
                  </a:srgbClr>
                </a:outerShdw>
              </a:effectLst>
            </p:spPr>
          </p:pic>
          <p:sp>
            <p:nvSpPr>
              <p:cNvPr id="285" name="Layer 5"/>
              <p:cNvSpPr/>
              <p:nvPr/>
            </p:nvSpPr>
            <p:spPr>
              <a:xfrm>
                <a:off x="0" y="5218611"/>
                <a:ext cx="441524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2251" tIns="52251" rIns="52251" bIns="52251" numCol="1" anchor="ctr">
                <a:spAutoFit/>
              </a:bodyPr>
              <a:lstStyle>
                <a:lvl1pPr defTabSz="796834">
                  <a:lnSpc>
                    <a:spcPct val="100000"/>
                  </a:lnSpc>
                  <a:defRPr sz="56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Layer 5</a:t>
                </a:r>
              </a:p>
            </p:txBody>
          </p:sp>
          <p:grpSp>
            <p:nvGrpSpPr>
              <p:cNvPr id="290" name="成组"/>
              <p:cNvGrpSpPr/>
              <p:nvPr/>
            </p:nvGrpSpPr>
            <p:grpSpPr>
              <a:xfrm>
                <a:off x="157149" y="179993"/>
                <a:ext cx="4101744" cy="4264286"/>
                <a:chOff x="0" y="0"/>
                <a:chExt cx="4101742" cy="4264285"/>
              </a:xfrm>
            </p:grpSpPr>
            <p:pic>
              <p:nvPicPr>
                <p:cNvPr id="286" name="deconv_layer5.jpg" descr="deconv_layer5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168" t="671" r="75862" b="80188"/>
                <a:stretch>
                  <a:fillRect/>
                </a:stretch>
              </p:blipFill>
              <p:spPr>
                <a:xfrm>
                  <a:off x="0" y="0"/>
                  <a:ext cx="1990791" cy="1990790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87" name="deconv_layer5.jpg" descr="deconv_layer5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50966" t="537" r="25063" b="80322"/>
                <a:stretch>
                  <a:fillRect/>
                </a:stretch>
              </p:blipFill>
              <p:spPr>
                <a:xfrm>
                  <a:off x="2110951" y="0"/>
                  <a:ext cx="1990791" cy="1990790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88" name="deconv_layer5.jpg" descr="deconv_layer5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84" t="60375" r="75946" b="20483"/>
                <a:stretch>
                  <a:fillRect/>
                </a:stretch>
              </p:blipFill>
              <p:spPr>
                <a:xfrm>
                  <a:off x="0" y="2273495"/>
                  <a:ext cx="1990791" cy="1990791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289" name="deconv_layer5.jpg" descr="deconv_layer5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50966" t="60442" r="25063" b="20416"/>
                <a:stretch>
                  <a:fillRect/>
                </a:stretch>
              </p:blipFill>
              <p:spPr>
                <a:xfrm>
                  <a:off x="2110951" y="2273495"/>
                  <a:ext cx="1990792" cy="1990791"/>
                </a:xfrm>
                <a:prstGeom prst="rect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3"/>
      <p:bldP build="whole" bldLvl="1" animBg="1" rev="0" advAuto="0" spid="266" grpId="1"/>
      <p:bldP build="whole" bldLvl="1" animBg="1" rev="0" advAuto="0" spid="29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线条"/>
          <p:cNvSpPr/>
          <p:nvPr/>
        </p:nvSpPr>
        <p:spPr>
          <a:xfrm>
            <a:off x="18036252" y="6507995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7" name="形状"/>
          <p:cNvSpPr/>
          <p:nvPr/>
        </p:nvSpPr>
        <p:spPr>
          <a:xfrm>
            <a:off x="15712143" y="4766636"/>
            <a:ext cx="2455687" cy="3486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8" name="线条"/>
          <p:cNvSpPr/>
          <p:nvPr/>
        </p:nvSpPr>
        <p:spPr>
          <a:xfrm flipV="1">
            <a:off x="15549154" y="650529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9" name="形状"/>
          <p:cNvSpPr/>
          <p:nvPr/>
        </p:nvSpPr>
        <p:spPr>
          <a:xfrm>
            <a:off x="13351603" y="4766636"/>
            <a:ext cx="2455687" cy="3486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0" name="矩形"/>
          <p:cNvSpPr/>
          <p:nvPr/>
        </p:nvSpPr>
        <p:spPr>
          <a:xfrm>
            <a:off x="18597243" y="2495005"/>
            <a:ext cx="349710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1" name="矩形"/>
          <p:cNvSpPr/>
          <p:nvPr/>
        </p:nvSpPr>
        <p:spPr>
          <a:xfrm>
            <a:off x="19523995" y="249500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2" name="矩形"/>
          <p:cNvSpPr/>
          <p:nvPr/>
        </p:nvSpPr>
        <p:spPr>
          <a:xfrm>
            <a:off x="20450722" y="3796824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" name="线条"/>
          <p:cNvSpPr/>
          <p:nvPr/>
        </p:nvSpPr>
        <p:spPr>
          <a:xfrm flipV="1">
            <a:off x="13197839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4" name="形状"/>
          <p:cNvSpPr/>
          <p:nvPr/>
        </p:nvSpPr>
        <p:spPr>
          <a:xfrm>
            <a:off x="10976911" y="476125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5" name="线条"/>
          <p:cNvSpPr/>
          <p:nvPr/>
        </p:nvSpPr>
        <p:spPr>
          <a:xfrm flipV="1">
            <a:off x="10846525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6" name="形状"/>
          <p:cNvSpPr/>
          <p:nvPr/>
        </p:nvSpPr>
        <p:spPr>
          <a:xfrm>
            <a:off x="8398840" y="4220840"/>
            <a:ext cx="2648744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7" name="线条"/>
          <p:cNvSpPr/>
          <p:nvPr/>
        </p:nvSpPr>
        <p:spPr>
          <a:xfrm flipV="1">
            <a:off x="8364582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8" name="形状"/>
          <p:cNvSpPr/>
          <p:nvPr/>
        </p:nvSpPr>
        <p:spPr>
          <a:xfrm>
            <a:off x="6553290" y="344262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9" name="线条"/>
          <p:cNvSpPr/>
          <p:nvPr/>
        </p:nvSpPr>
        <p:spPr>
          <a:xfrm flipV="1">
            <a:off x="6797039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0" name="形状"/>
          <p:cNvSpPr/>
          <p:nvPr/>
        </p:nvSpPr>
        <p:spPr>
          <a:xfrm>
            <a:off x="5203371" y="254742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eneral"/>
          <p:cNvSpPr/>
          <p:nvPr/>
        </p:nvSpPr>
        <p:spPr>
          <a:xfrm>
            <a:off x="2108861" y="875211"/>
            <a:ext cx="2528604" cy="95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general</a:t>
            </a:r>
          </a:p>
        </p:txBody>
      </p:sp>
      <p:sp>
        <p:nvSpPr>
          <p:cNvPr id="313" name="specific"/>
          <p:cNvSpPr/>
          <p:nvPr/>
        </p:nvSpPr>
        <p:spPr>
          <a:xfrm>
            <a:off x="1896589" y="9509760"/>
            <a:ext cx="2636866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specific</a:t>
            </a:r>
          </a:p>
        </p:txBody>
      </p:sp>
      <p:sp>
        <p:nvSpPr>
          <p:cNvPr id="314" name="线条"/>
          <p:cNvSpPr/>
          <p:nvPr/>
        </p:nvSpPr>
        <p:spPr>
          <a:xfrm flipH="1">
            <a:off x="4929050" y="822959"/>
            <a:ext cx="1" cy="103114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5" name="线条"/>
          <p:cNvSpPr/>
          <p:nvPr/>
        </p:nvSpPr>
        <p:spPr>
          <a:xfrm flipH="1">
            <a:off x="4932299" y="11114999"/>
            <a:ext cx="16329465" cy="3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6" name="线条"/>
          <p:cNvSpPr/>
          <p:nvPr/>
        </p:nvSpPr>
        <p:spPr>
          <a:xfrm>
            <a:off x="18036252" y="6507995"/>
            <a:ext cx="2627782" cy="8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7" name="形状"/>
          <p:cNvSpPr/>
          <p:nvPr/>
        </p:nvSpPr>
        <p:spPr>
          <a:xfrm>
            <a:off x="15712143" y="4766636"/>
            <a:ext cx="2455687" cy="3486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8" name="线条"/>
          <p:cNvSpPr/>
          <p:nvPr/>
        </p:nvSpPr>
        <p:spPr>
          <a:xfrm flipV="1">
            <a:off x="15549154" y="6505299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形状"/>
          <p:cNvSpPr/>
          <p:nvPr/>
        </p:nvSpPr>
        <p:spPr>
          <a:xfrm>
            <a:off x="13351603" y="4766636"/>
            <a:ext cx="2455687" cy="3486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0" name="矩形"/>
          <p:cNvSpPr/>
          <p:nvPr/>
        </p:nvSpPr>
        <p:spPr>
          <a:xfrm>
            <a:off x="18597243" y="2495005"/>
            <a:ext cx="349710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" name="矩形"/>
          <p:cNvSpPr/>
          <p:nvPr/>
        </p:nvSpPr>
        <p:spPr>
          <a:xfrm>
            <a:off x="19523995" y="2495005"/>
            <a:ext cx="349711" cy="8020603"/>
          </a:xfrm>
          <a:prstGeom prst="rect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" name="矩形"/>
          <p:cNvSpPr/>
          <p:nvPr/>
        </p:nvSpPr>
        <p:spPr>
          <a:xfrm>
            <a:off x="20450722" y="3796824"/>
            <a:ext cx="349711" cy="5416958"/>
          </a:xfrm>
          <a:prstGeom prst="rect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3" name="线条"/>
          <p:cNvSpPr/>
          <p:nvPr/>
        </p:nvSpPr>
        <p:spPr>
          <a:xfrm flipV="1">
            <a:off x="13197839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4" name="形状"/>
          <p:cNvSpPr/>
          <p:nvPr/>
        </p:nvSpPr>
        <p:spPr>
          <a:xfrm>
            <a:off x="10976911" y="4761255"/>
            <a:ext cx="2455687" cy="3486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9" y="8214"/>
                </a:moveTo>
                <a:lnTo>
                  <a:pt x="5654" y="21600"/>
                </a:lnTo>
                <a:lnTo>
                  <a:pt x="0" y="13463"/>
                </a:lnTo>
                <a:lnTo>
                  <a:pt x="0" y="25"/>
                </a:lnTo>
                <a:lnTo>
                  <a:pt x="5654" y="8174"/>
                </a:lnTo>
                <a:lnTo>
                  <a:pt x="0" y="0"/>
                </a:lnTo>
                <a:lnTo>
                  <a:pt x="15878" y="2"/>
                </a:lnTo>
                <a:lnTo>
                  <a:pt x="21600" y="8187"/>
                </a:lnTo>
                <a:lnTo>
                  <a:pt x="5654" y="8174"/>
                </a:lnTo>
                <a:lnTo>
                  <a:pt x="21595" y="8179"/>
                </a:lnTo>
                <a:lnTo>
                  <a:pt x="21503" y="21575"/>
                </a:lnTo>
                <a:lnTo>
                  <a:pt x="5654" y="21600"/>
                </a:lnTo>
                <a:lnTo>
                  <a:pt x="5689" y="821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5" name="线条"/>
          <p:cNvSpPr/>
          <p:nvPr/>
        </p:nvSpPr>
        <p:spPr>
          <a:xfrm flipV="1">
            <a:off x="10846525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6" name="形状"/>
          <p:cNvSpPr/>
          <p:nvPr/>
        </p:nvSpPr>
        <p:spPr>
          <a:xfrm>
            <a:off x="8398840" y="4220840"/>
            <a:ext cx="2648744" cy="458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80" y="8174"/>
                </a:moveTo>
                <a:lnTo>
                  <a:pt x="6880" y="21600"/>
                </a:lnTo>
                <a:lnTo>
                  <a:pt x="0" y="13463"/>
                </a:lnTo>
                <a:lnTo>
                  <a:pt x="0" y="25"/>
                </a:lnTo>
                <a:lnTo>
                  <a:pt x="6880" y="8174"/>
                </a:lnTo>
                <a:lnTo>
                  <a:pt x="0" y="0"/>
                </a:lnTo>
                <a:lnTo>
                  <a:pt x="14716" y="24"/>
                </a:lnTo>
                <a:lnTo>
                  <a:pt x="21600" y="8174"/>
                </a:lnTo>
                <a:lnTo>
                  <a:pt x="6880" y="8174"/>
                </a:lnTo>
                <a:lnTo>
                  <a:pt x="21567" y="8174"/>
                </a:lnTo>
                <a:lnTo>
                  <a:pt x="21567" y="21600"/>
                </a:lnTo>
                <a:lnTo>
                  <a:pt x="6880" y="21600"/>
                </a:lnTo>
                <a:lnTo>
                  <a:pt x="6880" y="817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7" name="线条"/>
          <p:cNvSpPr/>
          <p:nvPr/>
        </p:nvSpPr>
        <p:spPr>
          <a:xfrm flipV="1">
            <a:off x="8364582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8" name="形状"/>
          <p:cNvSpPr/>
          <p:nvPr/>
        </p:nvSpPr>
        <p:spPr>
          <a:xfrm>
            <a:off x="6553290" y="3442620"/>
            <a:ext cx="2133845" cy="6129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92" y="8176"/>
                </a:moveTo>
                <a:lnTo>
                  <a:pt x="11390" y="21600"/>
                </a:lnTo>
                <a:lnTo>
                  <a:pt x="0" y="13424"/>
                </a:lnTo>
                <a:lnTo>
                  <a:pt x="0" y="25"/>
                </a:lnTo>
                <a:lnTo>
                  <a:pt x="11292" y="8176"/>
                </a:lnTo>
                <a:lnTo>
                  <a:pt x="0" y="0"/>
                </a:lnTo>
                <a:lnTo>
                  <a:pt x="10262" y="1"/>
                </a:lnTo>
                <a:lnTo>
                  <a:pt x="21558" y="8176"/>
                </a:lnTo>
                <a:lnTo>
                  <a:pt x="11292" y="8176"/>
                </a:lnTo>
                <a:lnTo>
                  <a:pt x="21600" y="8176"/>
                </a:lnTo>
                <a:lnTo>
                  <a:pt x="21558" y="21600"/>
                </a:lnTo>
                <a:lnTo>
                  <a:pt x="11390" y="21600"/>
                </a:lnTo>
                <a:lnTo>
                  <a:pt x="11292" y="81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9" name="线条"/>
          <p:cNvSpPr/>
          <p:nvPr/>
        </p:nvSpPr>
        <p:spPr>
          <a:xfrm flipV="1">
            <a:off x="6797039" y="6505302"/>
            <a:ext cx="502344" cy="4"/>
          </a:xfrm>
          <a:prstGeom prst="line">
            <a:avLst/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algn="l" defTabSz="470262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0" name="形状"/>
          <p:cNvSpPr/>
          <p:nvPr/>
        </p:nvSpPr>
        <p:spPr>
          <a:xfrm>
            <a:off x="5203371" y="2547427"/>
            <a:ext cx="1805703" cy="79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61" y="8201"/>
                </a:moveTo>
                <a:lnTo>
                  <a:pt x="17361" y="21600"/>
                </a:lnTo>
                <a:lnTo>
                  <a:pt x="0" y="13424"/>
                </a:lnTo>
                <a:lnTo>
                  <a:pt x="0" y="25"/>
                </a:lnTo>
                <a:lnTo>
                  <a:pt x="17361" y="8201"/>
                </a:lnTo>
                <a:lnTo>
                  <a:pt x="0" y="0"/>
                </a:lnTo>
                <a:lnTo>
                  <a:pt x="4174" y="0"/>
                </a:lnTo>
                <a:lnTo>
                  <a:pt x="21600" y="8201"/>
                </a:lnTo>
                <a:lnTo>
                  <a:pt x="17361" y="8201"/>
                </a:lnTo>
                <a:lnTo>
                  <a:pt x="21544" y="8201"/>
                </a:lnTo>
                <a:lnTo>
                  <a:pt x="21544" y="21600"/>
                </a:lnTo>
                <a:lnTo>
                  <a:pt x="17361" y="21600"/>
                </a:lnTo>
                <a:lnTo>
                  <a:pt x="17361" y="820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D6D6D6"/>
            </a:solidFill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1" name="Layer number"/>
          <p:cNvSpPr/>
          <p:nvPr/>
        </p:nvSpPr>
        <p:spPr>
          <a:xfrm>
            <a:off x="10762348" y="11390811"/>
            <a:ext cx="4630263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251" tIns="52251" rIns="52251" bIns="52251" anchor="ctr">
            <a:spAutoFit/>
          </a:bodyPr>
          <a:lstStyle>
            <a:lvl1pPr defTabSz="796834">
              <a:lnSpc>
                <a:spcPct val="100000"/>
              </a:lnSpc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Layer number</a:t>
            </a:r>
          </a:p>
        </p:txBody>
      </p:sp>
      <p:grpSp>
        <p:nvGrpSpPr>
          <p:cNvPr id="336" name="成组"/>
          <p:cNvGrpSpPr/>
          <p:nvPr/>
        </p:nvGrpSpPr>
        <p:grpSpPr>
          <a:xfrm>
            <a:off x="6104708" y="1614444"/>
            <a:ext cx="14237690" cy="8189957"/>
            <a:chOff x="0" y="0"/>
            <a:chExt cx="14237689" cy="8189955"/>
          </a:xfrm>
        </p:grpSpPr>
        <p:sp>
          <p:nvSpPr>
            <p:cNvPr id="332" name="??"/>
            <p:cNvSpPr/>
            <p:nvPr/>
          </p:nvSpPr>
          <p:spPr>
            <a:xfrm>
              <a:off x="2121653" y="2144965"/>
              <a:ext cx="1416464" cy="1481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9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??</a:t>
              </a:r>
            </a:p>
          </p:txBody>
        </p:sp>
        <p:sp>
          <p:nvSpPr>
            <p:cNvPr id="333" name="线条"/>
            <p:cNvSpPr/>
            <p:nvPr/>
          </p:nvSpPr>
          <p:spPr>
            <a:xfrm>
              <a:off x="0" y="0"/>
              <a:ext cx="14237690" cy="81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62" y="1019"/>
                    <a:pt x="5319" y="1882"/>
                    <a:pt x="6458" y="3519"/>
                  </a:cubicBezTo>
                  <a:cubicBezTo>
                    <a:pt x="7597" y="5157"/>
                    <a:pt x="9652" y="12620"/>
                    <a:pt x="10509" y="14182"/>
                  </a:cubicBezTo>
                  <a:cubicBezTo>
                    <a:pt x="11366" y="15744"/>
                    <a:pt x="15068" y="19564"/>
                    <a:pt x="16705" y="19765"/>
                  </a:cubicBezTo>
                  <a:cubicBezTo>
                    <a:pt x="18342" y="19967"/>
                    <a:pt x="20549" y="20742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4" name="??"/>
            <p:cNvSpPr/>
            <p:nvPr/>
          </p:nvSpPr>
          <p:spPr>
            <a:xfrm>
              <a:off x="6914468" y="2092714"/>
              <a:ext cx="1416464" cy="1481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9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??</a:t>
              </a:r>
            </a:p>
          </p:txBody>
        </p:sp>
        <p:sp>
          <p:nvSpPr>
            <p:cNvPr id="335" name="??"/>
            <p:cNvSpPr/>
            <p:nvPr/>
          </p:nvSpPr>
          <p:spPr>
            <a:xfrm>
              <a:off x="10271622" y="5410680"/>
              <a:ext cx="1416465" cy="1481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9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??</a:t>
              </a:r>
            </a:p>
          </p:txBody>
        </p:sp>
      </p:grpSp>
      <p:grpSp>
        <p:nvGrpSpPr>
          <p:cNvPr id="339" name="成组"/>
          <p:cNvGrpSpPr/>
          <p:nvPr/>
        </p:nvGrpSpPr>
        <p:grpSpPr>
          <a:xfrm>
            <a:off x="20290972" y="8484325"/>
            <a:ext cx="1837841" cy="1822270"/>
            <a:chOff x="169246" y="467744"/>
            <a:chExt cx="1837839" cy="1822268"/>
          </a:xfrm>
        </p:grpSpPr>
        <p:sp>
          <p:nvSpPr>
            <p:cNvPr id="337" name="圆形"/>
            <p:cNvSpPr/>
            <p:nvPr/>
          </p:nvSpPr>
          <p:spPr>
            <a:xfrm>
              <a:off x="169246" y="1636870"/>
              <a:ext cx="653144" cy="653144"/>
            </a:xfrm>
            <a:prstGeom prst="ellipse">
              <a:avLst/>
            </a:prstGeom>
            <a:solidFill>
              <a:srgbClr val="008F00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8" name="Lion"/>
            <p:cNvSpPr/>
            <p:nvPr/>
          </p:nvSpPr>
          <p:spPr>
            <a:xfrm>
              <a:off x="737086" y="467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2251" tIns="52251" rIns="52251" bIns="52251" numCol="1" anchor="ctr">
              <a:spAutoFit/>
            </a:bodyPr>
            <a:lstStyle>
              <a:lvl1pPr defTabSz="796834">
                <a:lnSpc>
                  <a:spcPct val="100000"/>
                </a:lnSpc>
                <a:defRPr sz="5600">
                  <a:solidFill>
                    <a:srgbClr val="008F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Lion</a:t>
              </a:r>
            </a:p>
          </p:txBody>
        </p:sp>
      </p:grpSp>
      <p:sp>
        <p:nvSpPr>
          <p:cNvPr id="340" name="线条"/>
          <p:cNvSpPr/>
          <p:nvPr/>
        </p:nvSpPr>
        <p:spPr>
          <a:xfrm>
            <a:off x="6104708" y="1358536"/>
            <a:ext cx="14412229" cy="8394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50" y="994"/>
                  <a:pt x="12461" y="1275"/>
                  <a:pt x="14997" y="4773"/>
                </a:cubicBezTo>
                <a:cubicBezTo>
                  <a:pt x="17343" y="8008"/>
                  <a:pt x="21228" y="18586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1" name="线条"/>
          <p:cNvSpPr/>
          <p:nvPr/>
        </p:nvSpPr>
        <p:spPr>
          <a:xfrm>
            <a:off x="5894773" y="1581407"/>
            <a:ext cx="14518162" cy="8411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0" y="0"/>
                </a:moveTo>
                <a:cubicBezTo>
                  <a:pt x="888" y="1915"/>
                  <a:pt x="1676" y="13057"/>
                  <a:pt x="4193" y="16548"/>
                </a:cubicBezTo>
                <a:cubicBezTo>
                  <a:pt x="6523" y="19776"/>
                  <a:pt x="19241" y="21600"/>
                  <a:pt x="21600" y="21598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2251" tIns="52251" rIns="52251" bIns="52251" anchor="ctr"/>
          <a:lstStyle/>
          <a:p>
            <a:pPr defTabSz="796834">
              <a:lnSpc>
                <a:spcPct val="100000"/>
              </a:lnSpc>
              <a:defRPr sz="56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44" name="成组"/>
          <p:cNvGrpSpPr/>
          <p:nvPr/>
        </p:nvGrpSpPr>
        <p:grpSpPr>
          <a:xfrm>
            <a:off x="5098868" y="1018902"/>
            <a:ext cx="2749270" cy="4402184"/>
            <a:chOff x="0" y="0"/>
            <a:chExt cx="2749269" cy="4402183"/>
          </a:xfrm>
        </p:grpSpPr>
        <p:sp>
          <p:nvSpPr>
            <p:cNvPr id="342" name="圆形"/>
            <p:cNvSpPr/>
            <p:nvPr/>
          </p:nvSpPr>
          <p:spPr>
            <a:xfrm>
              <a:off x="431074" y="0"/>
              <a:ext cx="653144" cy="653143"/>
            </a:xfrm>
            <a:prstGeom prst="ellipse">
              <a:avLst/>
            </a:prstGeom>
            <a:solidFill>
              <a:srgbClr val="008F00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2251" tIns="52251" rIns="52251" bIns="52251" numCol="1" anchor="ctr">
              <a:noAutofit/>
            </a:bodyPr>
            <a:lstStyle/>
            <a:p>
              <a:pPr defTabSz="796834">
                <a:lnSpc>
                  <a:spcPct val="100000"/>
                </a:lnSpc>
                <a:defRPr sz="5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343" name="my_gabor.png" descr="my_gabo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658983"/>
              <a:ext cx="2749270" cy="274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7" name="成组"/>
          <p:cNvGrpSpPr/>
          <p:nvPr/>
        </p:nvGrpSpPr>
        <p:grpSpPr>
          <a:xfrm>
            <a:off x="4829538" y="3185430"/>
            <a:ext cx="15424668" cy="7624194"/>
            <a:chOff x="-235908" y="-163598"/>
            <a:chExt cx="15424667" cy="7624192"/>
          </a:xfrm>
        </p:grpSpPr>
        <p:pic>
          <p:nvPicPr>
            <p:cNvPr id="345" name="矩形 矩形" descr="矩形 矩形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1428677">
              <a:off x="-73907" y="208249"/>
              <a:ext cx="15100665" cy="6880498"/>
            </a:xfrm>
            <a:prstGeom prst="rect">
              <a:avLst/>
            </a:prstGeom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46" name="Can we quantify the degree to which a particular layer is general or specific?…"/>
            <p:cNvSpPr/>
            <p:nvPr/>
          </p:nvSpPr>
          <p:spPr>
            <a:xfrm rot="21428677">
              <a:off x="122036" y="3364409"/>
              <a:ext cx="147087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251" tIns="52251" rIns="52251" bIns="52251" numCol="1" anchor="ctr">
              <a:spAutoFit/>
            </a:bodyPr>
            <a:lstStyle/>
            <a:p>
              <a:pPr marL="1228436" indent="-1228436" defTabSz="796834">
                <a:lnSpc>
                  <a:spcPct val="100000"/>
                </a:lnSpc>
                <a:buClr>
                  <a:srgbClr val="FF2600"/>
                </a:buClr>
                <a:buSzPct val="100000"/>
                <a:buAutoNum type="arabicPeriod" startAt="1"/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Can we quantify the degree to which a particular layer is general or specific?</a:t>
              </a:r>
            </a:p>
            <a:p>
              <a:pPr marL="1228436" indent="-1228436" defTabSz="796834">
                <a:lnSpc>
                  <a:spcPct val="100000"/>
                </a:lnSpc>
                <a:buClr>
                  <a:srgbClr val="FF2600"/>
                </a:buClr>
                <a:buSzPct val="100000"/>
                <a:buAutoNum type="arabicPeriod" startAt="1"/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Does the transition occur suddenly at a single layer?</a:t>
              </a:r>
            </a:p>
            <a:p>
              <a:pPr marL="1228436" indent="-1228436" defTabSz="796834">
                <a:lnSpc>
                  <a:spcPct val="100000"/>
                </a:lnSpc>
                <a:buClr>
                  <a:srgbClr val="FF2600"/>
                </a:buClr>
                <a:buSzPct val="100000"/>
                <a:buAutoNum type="arabicPeriod" startAt="1"/>
                <a:defRPr sz="56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Where does the transition take place?</a:t>
              </a:r>
            </a:p>
          </p:txBody>
        </p:sp>
      </p:grpSp>
      <p:sp>
        <p:nvSpPr>
          <p:cNvPr id="348" name="文本"/>
          <p:cNvSpPr/>
          <p:nvPr/>
        </p:nvSpPr>
        <p:spPr>
          <a:xfrm rot="21428677">
            <a:off x="5143786" y="6857964"/>
            <a:ext cx="14708779" cy="953589"/>
          </a:xfrm>
          <a:prstGeom prst="rect">
            <a:avLst/>
          </a:prstGeom>
          <a:ln w="12700">
            <a:miter lim="400000"/>
          </a:ln>
        </p:spPr>
        <p:txBody>
          <a:bodyPr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49" name="文本"/>
          <p:cNvSpPr/>
          <p:nvPr/>
        </p:nvSpPr>
        <p:spPr>
          <a:xfrm rot="21428677">
            <a:off x="5143786" y="7899816"/>
            <a:ext cx="14708779" cy="953589"/>
          </a:xfrm>
          <a:prstGeom prst="rect">
            <a:avLst/>
          </a:prstGeom>
          <a:ln w="12700">
            <a:miter lim="400000"/>
          </a:ln>
        </p:spPr>
        <p:txBody>
          <a:bodyPr lIns="52251" tIns="52251" rIns="52251" bIns="52251" anchor="ctr">
            <a:spAutoFit/>
          </a:bodyPr>
          <a:lstStyle/>
          <a:p>
            <a:pPr defTabSz="796834">
              <a:lnSpc>
                <a:spcPct val="100000"/>
              </a:lnSpc>
              <a:defRPr sz="56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8"/>
      <p:bldP build="whole" bldLvl="1" animBg="1" rev="0" advAuto="0" spid="336" grpId="5"/>
      <p:bldP build="whole" bldLvl="1" animBg="1" rev="0" advAuto="0" spid="340" grpId="3"/>
      <p:bldP build="whole" bldLvl="1" animBg="1" rev="0" advAuto="0" spid="348" grpId="7"/>
      <p:bldP build="whole" bldLvl="1" animBg="1" rev="0" advAuto="0" spid="347" grpId="6"/>
      <p:bldP build="whole" bldLvl="1" animBg="1" rev="0" advAuto="0" spid="344" grpId="1"/>
      <p:bldP build="whole" bldLvl="1" animBg="1" rev="0" advAuto="0" spid="341" grpId="4"/>
      <p:bldP build="whole" bldLvl="1" animBg="1" rev="0" advAuto="0" spid="33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